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av" ContentType="audio/x-wav"/>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407" r:id="rId1"/>
  </p:sldMasterIdLst>
  <p:notesMasterIdLst>
    <p:notesMasterId r:id="rId51"/>
  </p:notesMasterIdLst>
  <p:handoutMasterIdLst>
    <p:handoutMasterId r:id="rId52"/>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305" r:id="rId21"/>
    <p:sldId id="275" r:id="rId22"/>
    <p:sldId id="276" r:id="rId23"/>
    <p:sldId id="277" r:id="rId24"/>
    <p:sldId id="278" r:id="rId25"/>
    <p:sldId id="279" r:id="rId26"/>
    <p:sldId id="302" r:id="rId27"/>
    <p:sldId id="280" r:id="rId28"/>
    <p:sldId id="304" r:id="rId29"/>
    <p:sldId id="281" r:id="rId30"/>
    <p:sldId id="282" r:id="rId31"/>
    <p:sldId id="283" r:id="rId32"/>
    <p:sldId id="284" r:id="rId33"/>
    <p:sldId id="285" r:id="rId34"/>
    <p:sldId id="286" r:id="rId35"/>
    <p:sldId id="287" r:id="rId36"/>
    <p:sldId id="288" r:id="rId37"/>
    <p:sldId id="289" r:id="rId38"/>
    <p:sldId id="290" r:id="rId39"/>
    <p:sldId id="303" r:id="rId40"/>
    <p:sldId id="291" r:id="rId41"/>
    <p:sldId id="292" r:id="rId42"/>
    <p:sldId id="306" r:id="rId43"/>
    <p:sldId id="294" r:id="rId44"/>
    <p:sldId id="295" r:id="rId45"/>
    <p:sldId id="296" r:id="rId46"/>
    <p:sldId id="297" r:id="rId47"/>
    <p:sldId id="298" r:id="rId48"/>
    <p:sldId id="299" r:id="rId49"/>
    <p:sldId id="300" r:id="rId50"/>
  </p:sldIdLst>
  <p:sldSz cx="9144000" cy="6858000" type="screen4x3"/>
  <p:notesSz cx="6648450" cy="9782175"/>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66CC"/>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FF"/>
    <a:srgbClr val="FF66CC"/>
    <a:srgbClr val="0000CC"/>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90" autoAdjust="0"/>
    <p:restoredTop sz="91685" autoAdjust="0"/>
  </p:normalViewPr>
  <p:slideViewPr>
    <p:cSldViewPr>
      <p:cViewPr varScale="1">
        <p:scale>
          <a:sx n="110" d="100"/>
          <a:sy n="110" d="100"/>
        </p:scale>
        <p:origin x="147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image" Target="../media/image10.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image" Target="../media/image18.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image" Target="../media/image24.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image" Target="../media/image27.emf"/><Relationship Id="rId4" Type="http://schemas.openxmlformats.org/officeDocument/2006/relationships/image" Target="../media/image30.e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image" Target="../media/image31.emf"/><Relationship Id="rId4" Type="http://schemas.openxmlformats.org/officeDocument/2006/relationships/image" Target="../media/image34.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04046449-F716-49DD-A52F-A113EB110E4F}"/>
              </a:ext>
            </a:extLst>
          </p:cNvPr>
          <p:cNvSpPr>
            <a:spLocks noGrp="1" noChangeArrowheads="1"/>
          </p:cNvSpPr>
          <p:nvPr>
            <p:ph type="hdr" sz="quarter"/>
          </p:nvPr>
        </p:nvSpPr>
        <p:spPr bwMode="auto">
          <a:xfrm>
            <a:off x="0" y="0"/>
            <a:ext cx="2881313" cy="4889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lvl1pPr algn="l" defTabSz="938213">
              <a:defRPr sz="1200"/>
            </a:lvl1pPr>
          </a:lstStyle>
          <a:p>
            <a:pPr>
              <a:defRPr/>
            </a:pPr>
            <a:endParaRPr lang="zh-CN" altLang="en-US"/>
          </a:p>
        </p:txBody>
      </p:sp>
      <p:sp>
        <p:nvSpPr>
          <p:cNvPr id="34819" name="Rectangle 3">
            <a:extLst>
              <a:ext uri="{FF2B5EF4-FFF2-40B4-BE49-F238E27FC236}">
                <a16:creationId xmlns:a16="http://schemas.microsoft.com/office/drawing/2014/main" id="{25DE779E-7215-4FAE-855A-4F19F9EAACE2}"/>
              </a:ext>
            </a:extLst>
          </p:cNvPr>
          <p:cNvSpPr>
            <a:spLocks noGrp="1" noChangeArrowheads="1"/>
          </p:cNvSpPr>
          <p:nvPr>
            <p:ph type="dt" sz="quarter" idx="1"/>
          </p:nvPr>
        </p:nvSpPr>
        <p:spPr bwMode="auto">
          <a:xfrm>
            <a:off x="3767138" y="0"/>
            <a:ext cx="2881312" cy="4889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lvl1pPr algn="r" defTabSz="938213">
              <a:defRPr sz="1200"/>
            </a:lvl1pPr>
          </a:lstStyle>
          <a:p>
            <a:pPr>
              <a:defRPr/>
            </a:pPr>
            <a:endParaRPr lang="en-US" altLang="zh-CN"/>
          </a:p>
        </p:txBody>
      </p:sp>
      <p:sp>
        <p:nvSpPr>
          <p:cNvPr id="34820" name="Rectangle 4">
            <a:extLst>
              <a:ext uri="{FF2B5EF4-FFF2-40B4-BE49-F238E27FC236}">
                <a16:creationId xmlns:a16="http://schemas.microsoft.com/office/drawing/2014/main" id="{2261611C-7B26-429F-B71A-4BB277B97A0F}"/>
              </a:ext>
            </a:extLst>
          </p:cNvPr>
          <p:cNvSpPr>
            <a:spLocks noGrp="1" noChangeArrowheads="1"/>
          </p:cNvSpPr>
          <p:nvPr>
            <p:ph type="ftr" sz="quarter" idx="2"/>
          </p:nvPr>
        </p:nvSpPr>
        <p:spPr bwMode="auto">
          <a:xfrm>
            <a:off x="0" y="9293225"/>
            <a:ext cx="2881313" cy="488950"/>
          </a:xfrm>
          <a:prstGeom prst="rect">
            <a:avLst/>
          </a:prstGeom>
          <a:noFill/>
          <a:ln w="9525">
            <a:noFill/>
            <a:miter lim="800000"/>
            <a:headEnd/>
            <a:tailEnd/>
          </a:ln>
          <a:effectLst/>
        </p:spPr>
        <p:txBody>
          <a:bodyPr vert="horz" wrap="square" lIns="93878" tIns="46939" rIns="93878" bIns="46939" numCol="1" anchor="b" anchorCtr="0" compatLnSpc="1">
            <a:prstTxWarp prst="textNoShape">
              <a:avLst/>
            </a:prstTxWarp>
          </a:bodyPr>
          <a:lstStyle>
            <a:lvl1pPr algn="l" defTabSz="938213">
              <a:defRPr sz="1200"/>
            </a:lvl1pPr>
          </a:lstStyle>
          <a:p>
            <a:pPr>
              <a:defRPr/>
            </a:pPr>
            <a:endParaRPr lang="en-US" altLang="zh-CN"/>
          </a:p>
        </p:txBody>
      </p:sp>
      <p:sp>
        <p:nvSpPr>
          <p:cNvPr id="34821" name="Rectangle 5">
            <a:extLst>
              <a:ext uri="{FF2B5EF4-FFF2-40B4-BE49-F238E27FC236}">
                <a16:creationId xmlns:a16="http://schemas.microsoft.com/office/drawing/2014/main" id="{73A9754D-D68D-43CF-8CF3-2295C28B200D}"/>
              </a:ext>
            </a:extLst>
          </p:cNvPr>
          <p:cNvSpPr>
            <a:spLocks noGrp="1" noChangeArrowheads="1"/>
          </p:cNvSpPr>
          <p:nvPr>
            <p:ph type="sldNum" sz="quarter" idx="3"/>
          </p:nvPr>
        </p:nvSpPr>
        <p:spPr bwMode="auto">
          <a:xfrm>
            <a:off x="3767138" y="9293225"/>
            <a:ext cx="2881312" cy="488950"/>
          </a:xfrm>
          <a:prstGeom prst="rect">
            <a:avLst/>
          </a:prstGeom>
          <a:noFill/>
          <a:ln w="9525">
            <a:noFill/>
            <a:miter lim="800000"/>
            <a:headEnd/>
            <a:tailEnd/>
          </a:ln>
          <a:effectLst/>
        </p:spPr>
        <p:txBody>
          <a:bodyPr vert="horz" wrap="square" lIns="93878" tIns="46939" rIns="93878" bIns="46939" numCol="1" anchor="b" anchorCtr="0" compatLnSpc="1">
            <a:prstTxWarp prst="textNoShape">
              <a:avLst/>
            </a:prstTxWarp>
          </a:bodyPr>
          <a:lstStyle>
            <a:lvl1pPr algn="r" defTabSz="938213">
              <a:defRPr sz="1200"/>
            </a:lvl1pPr>
          </a:lstStyle>
          <a:p>
            <a:fld id="{A6DE6D65-B45E-4E20-8702-5BE75824A0FF}" type="slidenum">
              <a:rPr lang="zh-CN" altLang="en-US"/>
              <a:pPr/>
              <a:t>‹#›</a:t>
            </a:fld>
            <a:endParaRPr lang="en-US" altLang="zh-C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audio1.wav>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2.png>
</file>

<file path=ppt/media/image13.png>
</file>

<file path=ppt/media/image14.png>
</file>

<file path=ppt/media/image15.png>
</file>

<file path=ppt/media/image16.png>
</file>

<file path=ppt/media/image17.png>
</file>

<file path=ppt/media/image2.jpeg>
</file>

<file path=ppt/media/image21.jpeg>
</file>

<file path=ppt/media/image22.jpeg>
</file>

<file path=ppt/media/image23.jpeg>
</file>

<file path=ppt/media/image26.png>
</file>

<file path=ppt/media/image3.png>
</file>

<file path=ppt/media/image40.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C6EE23C0-C790-49AB-97C4-021972F9E576}"/>
              </a:ext>
            </a:extLst>
          </p:cNvPr>
          <p:cNvSpPr>
            <a:spLocks noGrp="1" noChangeArrowheads="1"/>
          </p:cNvSpPr>
          <p:nvPr>
            <p:ph type="hdr" sz="quarter"/>
          </p:nvPr>
        </p:nvSpPr>
        <p:spPr bwMode="auto">
          <a:xfrm>
            <a:off x="0" y="0"/>
            <a:ext cx="2881313" cy="4889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lvl1pPr algn="l" defTabSz="938213">
              <a:defRPr sz="1200"/>
            </a:lvl1pPr>
          </a:lstStyle>
          <a:p>
            <a:pPr>
              <a:defRPr/>
            </a:pPr>
            <a:endParaRPr lang="zh-CN" altLang="en-US"/>
          </a:p>
        </p:txBody>
      </p:sp>
      <p:sp>
        <p:nvSpPr>
          <p:cNvPr id="3075" name="Rectangle 3">
            <a:extLst>
              <a:ext uri="{FF2B5EF4-FFF2-40B4-BE49-F238E27FC236}">
                <a16:creationId xmlns:a16="http://schemas.microsoft.com/office/drawing/2014/main" id="{63207F6E-A069-4021-997A-2E81B4B4288F}"/>
              </a:ext>
            </a:extLst>
          </p:cNvPr>
          <p:cNvSpPr>
            <a:spLocks noGrp="1" noChangeArrowheads="1"/>
          </p:cNvSpPr>
          <p:nvPr>
            <p:ph type="dt" idx="1"/>
          </p:nvPr>
        </p:nvSpPr>
        <p:spPr bwMode="auto">
          <a:xfrm>
            <a:off x="3767138" y="0"/>
            <a:ext cx="2881312" cy="4889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lvl1pPr algn="r" defTabSz="938213">
              <a:defRPr sz="1200"/>
            </a:lvl1pPr>
          </a:lstStyle>
          <a:p>
            <a:pPr>
              <a:defRPr/>
            </a:pPr>
            <a:endParaRPr lang="en-US" altLang="zh-CN"/>
          </a:p>
        </p:txBody>
      </p:sp>
      <p:sp>
        <p:nvSpPr>
          <p:cNvPr id="16388" name="Rectangle 4">
            <a:extLst>
              <a:ext uri="{FF2B5EF4-FFF2-40B4-BE49-F238E27FC236}">
                <a16:creationId xmlns:a16="http://schemas.microsoft.com/office/drawing/2014/main" id="{262E6B0C-4070-4E6C-9C1D-A4406F1C5409}"/>
              </a:ext>
            </a:extLst>
          </p:cNvPr>
          <p:cNvSpPr>
            <a:spLocks noGrp="1" noRot="1" noChangeAspect="1" noChangeArrowheads="1" noTextEdit="1"/>
          </p:cNvSpPr>
          <p:nvPr>
            <p:ph type="sldImg" idx="2"/>
          </p:nvPr>
        </p:nvSpPr>
        <p:spPr bwMode="auto">
          <a:xfrm>
            <a:off x="879475" y="735013"/>
            <a:ext cx="4889500" cy="36671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a:extLst>
              <a:ext uri="{FF2B5EF4-FFF2-40B4-BE49-F238E27FC236}">
                <a16:creationId xmlns:a16="http://schemas.microsoft.com/office/drawing/2014/main" id="{CE488D2A-DE5D-464C-91BD-29CFC819A936}"/>
              </a:ext>
            </a:extLst>
          </p:cNvPr>
          <p:cNvSpPr>
            <a:spLocks noGrp="1" noChangeArrowheads="1"/>
          </p:cNvSpPr>
          <p:nvPr>
            <p:ph type="body" sz="quarter" idx="3"/>
          </p:nvPr>
        </p:nvSpPr>
        <p:spPr bwMode="auto">
          <a:xfrm>
            <a:off x="885825" y="4646613"/>
            <a:ext cx="4876800" cy="4400550"/>
          </a:xfrm>
          <a:prstGeom prst="rect">
            <a:avLst/>
          </a:prstGeom>
          <a:noFill/>
          <a:ln w="9525">
            <a:noFill/>
            <a:miter lim="800000"/>
            <a:headEnd/>
            <a:tailEnd/>
          </a:ln>
          <a:effectLst/>
        </p:spPr>
        <p:txBody>
          <a:bodyPr vert="horz" wrap="square" lIns="93878" tIns="46939" rIns="93878" bIns="46939" numCol="1" anchor="t"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3078" name="Rectangle 6">
            <a:extLst>
              <a:ext uri="{FF2B5EF4-FFF2-40B4-BE49-F238E27FC236}">
                <a16:creationId xmlns:a16="http://schemas.microsoft.com/office/drawing/2014/main" id="{1EA2A2AA-8E1E-4239-B4F6-13E01B01DCFC}"/>
              </a:ext>
            </a:extLst>
          </p:cNvPr>
          <p:cNvSpPr>
            <a:spLocks noGrp="1" noChangeArrowheads="1"/>
          </p:cNvSpPr>
          <p:nvPr>
            <p:ph type="ftr" sz="quarter" idx="4"/>
          </p:nvPr>
        </p:nvSpPr>
        <p:spPr bwMode="auto">
          <a:xfrm>
            <a:off x="0" y="9293225"/>
            <a:ext cx="2881313" cy="488950"/>
          </a:xfrm>
          <a:prstGeom prst="rect">
            <a:avLst/>
          </a:prstGeom>
          <a:noFill/>
          <a:ln w="9525">
            <a:noFill/>
            <a:miter lim="800000"/>
            <a:headEnd/>
            <a:tailEnd/>
          </a:ln>
          <a:effectLst/>
        </p:spPr>
        <p:txBody>
          <a:bodyPr vert="horz" wrap="square" lIns="93878" tIns="46939" rIns="93878" bIns="46939" numCol="1" anchor="b" anchorCtr="0" compatLnSpc="1">
            <a:prstTxWarp prst="textNoShape">
              <a:avLst/>
            </a:prstTxWarp>
          </a:bodyPr>
          <a:lstStyle>
            <a:lvl1pPr algn="l" defTabSz="938213">
              <a:defRPr sz="1200"/>
            </a:lvl1pPr>
          </a:lstStyle>
          <a:p>
            <a:pPr>
              <a:defRPr/>
            </a:pPr>
            <a:endParaRPr lang="en-US" altLang="zh-CN"/>
          </a:p>
        </p:txBody>
      </p:sp>
      <p:sp>
        <p:nvSpPr>
          <p:cNvPr id="3079" name="Rectangle 7">
            <a:extLst>
              <a:ext uri="{FF2B5EF4-FFF2-40B4-BE49-F238E27FC236}">
                <a16:creationId xmlns:a16="http://schemas.microsoft.com/office/drawing/2014/main" id="{36005205-D91A-4762-917F-E4CA446A49A9}"/>
              </a:ext>
            </a:extLst>
          </p:cNvPr>
          <p:cNvSpPr>
            <a:spLocks noGrp="1" noChangeArrowheads="1"/>
          </p:cNvSpPr>
          <p:nvPr>
            <p:ph type="sldNum" sz="quarter" idx="5"/>
          </p:nvPr>
        </p:nvSpPr>
        <p:spPr bwMode="auto">
          <a:xfrm>
            <a:off x="3767138" y="9293225"/>
            <a:ext cx="2881312" cy="488950"/>
          </a:xfrm>
          <a:prstGeom prst="rect">
            <a:avLst/>
          </a:prstGeom>
          <a:noFill/>
          <a:ln w="9525">
            <a:noFill/>
            <a:miter lim="800000"/>
            <a:headEnd/>
            <a:tailEnd/>
          </a:ln>
          <a:effectLst/>
        </p:spPr>
        <p:txBody>
          <a:bodyPr vert="horz" wrap="square" lIns="93878" tIns="46939" rIns="93878" bIns="46939" numCol="1" anchor="b" anchorCtr="0" compatLnSpc="1">
            <a:prstTxWarp prst="textNoShape">
              <a:avLst/>
            </a:prstTxWarp>
          </a:bodyPr>
          <a:lstStyle>
            <a:lvl1pPr algn="r" defTabSz="938213">
              <a:defRPr sz="1200"/>
            </a:lvl1pPr>
          </a:lstStyle>
          <a:p>
            <a:fld id="{34B6F138-F419-4BC2-9AA2-928A8FC7C385}" type="slidenum">
              <a:rPr lang="zh-CN" altLang="en-US"/>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a:extLst>
              <a:ext uri="{FF2B5EF4-FFF2-40B4-BE49-F238E27FC236}">
                <a16:creationId xmlns:a16="http://schemas.microsoft.com/office/drawing/2014/main" id="{81288F28-083C-4473-8C99-C682CDD2E5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C99F1E9D-EE42-43B1-8A35-57E3E0C71D74}" type="slidenum">
              <a:rPr lang="zh-CN" altLang="en-US" sz="1200"/>
              <a:pPr/>
              <a:t>1</a:t>
            </a:fld>
            <a:endParaRPr lang="en-US" altLang="zh-CN" sz="1200"/>
          </a:p>
        </p:txBody>
      </p:sp>
      <p:sp>
        <p:nvSpPr>
          <p:cNvPr id="19459" name="Rectangle 2">
            <a:extLst>
              <a:ext uri="{FF2B5EF4-FFF2-40B4-BE49-F238E27FC236}">
                <a16:creationId xmlns:a16="http://schemas.microsoft.com/office/drawing/2014/main" id="{3106EE7F-5539-4B8B-BFA6-553F2A749508}"/>
              </a:ext>
            </a:extLst>
          </p:cNvPr>
          <p:cNvSpPr>
            <a:spLocks noGrp="1" noRot="1" noChangeAspect="1" noChangeArrowheads="1" noTextEdit="1"/>
          </p:cNvSpPr>
          <p:nvPr>
            <p:ph type="sldImg"/>
          </p:nvPr>
        </p:nvSpPr>
        <p:spPr>
          <a:ln/>
        </p:spPr>
      </p:sp>
      <p:sp>
        <p:nvSpPr>
          <p:cNvPr id="19460" name="Rectangle 3">
            <a:extLst>
              <a:ext uri="{FF2B5EF4-FFF2-40B4-BE49-F238E27FC236}">
                <a16:creationId xmlns:a16="http://schemas.microsoft.com/office/drawing/2014/main" id="{45014511-E491-4F84-8693-56DC9DD8FEC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幻灯片图像占位符 1">
            <a:extLst>
              <a:ext uri="{FF2B5EF4-FFF2-40B4-BE49-F238E27FC236}">
                <a16:creationId xmlns:a16="http://schemas.microsoft.com/office/drawing/2014/main" id="{3648A5DD-1A42-40F1-906D-FDD9342EE746}"/>
              </a:ext>
            </a:extLst>
          </p:cNvPr>
          <p:cNvSpPr>
            <a:spLocks noGrp="1" noRot="1" noChangeAspect="1" noTextEdit="1"/>
          </p:cNvSpPr>
          <p:nvPr>
            <p:ph type="sldImg"/>
          </p:nvPr>
        </p:nvSpPr>
        <p:spPr>
          <a:ln/>
        </p:spPr>
      </p:sp>
      <p:sp>
        <p:nvSpPr>
          <p:cNvPr id="38915" name="备注占位符 2">
            <a:extLst>
              <a:ext uri="{FF2B5EF4-FFF2-40B4-BE49-F238E27FC236}">
                <a16:creationId xmlns:a16="http://schemas.microsoft.com/office/drawing/2014/main" id="{FC719786-D089-4083-9D2F-B851AB88296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solidFill>
                  <a:srgbClr val="0000CC"/>
                </a:solidFill>
                <a:latin typeface="宋体" panose="02010600030101010101" pitchFamily="2" charset="-122"/>
              </a:rPr>
              <a:t>书中：</a:t>
            </a:r>
            <a:r>
              <a:rPr lang="en-US" altLang="zh-CN">
                <a:solidFill>
                  <a:srgbClr val="0000CC"/>
                </a:solidFill>
                <a:latin typeface="宋体" panose="02010600030101010101" pitchFamily="2" charset="-122"/>
              </a:rPr>
              <a:t>p←s // </a:t>
            </a:r>
            <a:r>
              <a:rPr lang="zh-CN" altLang="en-US">
                <a:solidFill>
                  <a:srgbClr val="0000CC"/>
                </a:solidFill>
                <a:latin typeface="宋体" panose="02010600030101010101" pitchFamily="2" charset="-122"/>
              </a:rPr>
              <a:t>插入结点是根结点 </a:t>
            </a:r>
            <a:r>
              <a:rPr lang="en-US" altLang="zh-CN">
                <a:solidFill>
                  <a:srgbClr val="0000CC"/>
                </a:solidFill>
                <a:latin typeface="宋体" panose="02010600030101010101" pitchFamily="2" charset="-122"/>
                <a:sym typeface="Wingdings" panose="05000000000000000000" pitchFamily="2" charset="2"/>
              </a:rPr>
              <a:t>  t</a:t>
            </a:r>
            <a:r>
              <a:rPr lang="en-US" altLang="zh-CN">
                <a:solidFill>
                  <a:srgbClr val="0000CC"/>
                </a:solidFill>
                <a:latin typeface="宋体" panose="02010600030101010101" pitchFamily="2" charset="-122"/>
              </a:rPr>
              <a:t>←s  ?</a:t>
            </a:r>
            <a:endParaRPr lang="zh-CN" altLang="en-US"/>
          </a:p>
        </p:txBody>
      </p:sp>
      <p:sp>
        <p:nvSpPr>
          <p:cNvPr id="38916" name="灯片编号占位符 3">
            <a:extLst>
              <a:ext uri="{FF2B5EF4-FFF2-40B4-BE49-F238E27FC236}">
                <a16:creationId xmlns:a16="http://schemas.microsoft.com/office/drawing/2014/main" id="{341FBE73-25AF-4BC9-8865-07827F7CE25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CE2AB4D2-4104-4D3D-9CC5-7308A567F9C0}" type="slidenum">
              <a:rPr lang="zh-CN" altLang="en-US" sz="1200"/>
              <a:pPr/>
              <a:t>14</a:t>
            </a:fld>
            <a:endParaRPr lang="en-US" altLang="zh-CN"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r>
              <a:rPr lang="en-US" altLang="zh-CN" dirty="0"/>
              <a:t>a</a:t>
            </a:r>
            <a:r>
              <a:rPr lang="zh-CN" altLang="en-US" dirty="0"/>
              <a:t>）</a:t>
            </a:r>
            <a:r>
              <a:rPr lang="en-US" altLang="zh-CN" dirty="0"/>
              <a:t>20</a:t>
            </a:r>
            <a:r>
              <a:rPr lang="zh-CN" altLang="en-US" dirty="0"/>
              <a:t>这一层查找</a:t>
            </a:r>
            <a:r>
              <a:rPr lang="en-US" altLang="zh-CN" dirty="0"/>
              <a:t>1</a:t>
            </a:r>
            <a:r>
              <a:rPr lang="zh-CN" altLang="en-US" dirty="0"/>
              <a:t>次，</a:t>
            </a:r>
            <a:r>
              <a:rPr lang="en-US" altLang="zh-CN" dirty="0"/>
              <a:t>8</a:t>
            </a:r>
            <a:r>
              <a:rPr lang="zh-CN" altLang="en-US" dirty="0"/>
              <a:t>和</a:t>
            </a:r>
            <a:r>
              <a:rPr lang="en-US" altLang="zh-CN" dirty="0"/>
              <a:t>54</a:t>
            </a:r>
            <a:r>
              <a:rPr lang="zh-CN" altLang="en-US" dirty="0"/>
              <a:t>这一层查找</a:t>
            </a:r>
            <a:r>
              <a:rPr lang="en-US" altLang="zh-CN" dirty="0"/>
              <a:t>2</a:t>
            </a:r>
            <a:r>
              <a:rPr lang="zh-CN" altLang="en-US" dirty="0"/>
              <a:t>次，以此类推，</a:t>
            </a:r>
            <a:r>
              <a:rPr lang="en-US" altLang="zh-CN" dirty="0"/>
              <a:t>3</a:t>
            </a:r>
            <a:r>
              <a:rPr lang="zh-CN" altLang="en-US" dirty="0"/>
              <a:t>这层查找</a:t>
            </a:r>
            <a:r>
              <a:rPr lang="en-US" altLang="zh-CN" dirty="0"/>
              <a:t>4</a:t>
            </a:r>
            <a:r>
              <a:rPr lang="zh-CN" altLang="en-US" dirty="0"/>
              <a:t>次。</a:t>
            </a:r>
            <a:r>
              <a:rPr lang="en-US" altLang="zh-CN" dirty="0"/>
              <a:t>ASL=</a:t>
            </a:r>
            <a:r>
              <a:rPr lang="zh-CN" altLang="en-US" dirty="0"/>
              <a:t>（</a:t>
            </a:r>
            <a:r>
              <a:rPr lang="en-US" altLang="zh-CN" dirty="0"/>
              <a:t>1+2</a:t>
            </a:r>
            <a:r>
              <a:rPr lang="zh-CN" altLang="en-US" dirty="0"/>
              <a:t>*</a:t>
            </a:r>
            <a:r>
              <a:rPr lang="en-US" altLang="zh-CN" dirty="0"/>
              <a:t>2+3</a:t>
            </a:r>
            <a:r>
              <a:rPr lang="zh-CN" altLang="en-US" dirty="0"/>
              <a:t>*</a:t>
            </a:r>
            <a:r>
              <a:rPr lang="en-US" altLang="zh-CN" dirty="0"/>
              <a:t>4+4</a:t>
            </a:r>
            <a:r>
              <a:rPr lang="zh-CN" altLang="en-US" dirty="0"/>
              <a:t>）</a:t>
            </a:r>
            <a:r>
              <a:rPr lang="en-US" altLang="zh-CN" dirty="0"/>
              <a:t>/8</a:t>
            </a:r>
          </a:p>
          <a:p>
            <a:r>
              <a:rPr lang="en-US" altLang="zh-CN" dirty="0"/>
              <a:t>(b)</a:t>
            </a:r>
            <a:r>
              <a:rPr lang="zh-CN" altLang="en-US" dirty="0"/>
              <a:t>同上 </a:t>
            </a:r>
            <a:r>
              <a:rPr lang="en-US" altLang="zh-CN" dirty="0"/>
              <a:t>ASL=</a:t>
            </a:r>
            <a:r>
              <a:rPr lang="zh-CN" altLang="en-US" dirty="0"/>
              <a:t>（</a:t>
            </a:r>
            <a:r>
              <a:rPr lang="en-US" altLang="zh-CN" dirty="0"/>
              <a:t>1+2</a:t>
            </a:r>
            <a:r>
              <a:rPr lang="zh-CN" altLang="en-US" dirty="0"/>
              <a:t>*</a:t>
            </a:r>
            <a:r>
              <a:rPr lang="en-US" altLang="zh-CN" dirty="0"/>
              <a:t>2+3+4+5</a:t>
            </a:r>
            <a:r>
              <a:rPr lang="zh-CN" altLang="en-US" dirty="0"/>
              <a:t>*</a:t>
            </a:r>
            <a:r>
              <a:rPr lang="en-US" altLang="zh-CN" dirty="0"/>
              <a:t>2+6</a:t>
            </a:r>
            <a:r>
              <a:rPr lang="zh-CN" altLang="en-US" dirty="0"/>
              <a:t>）</a:t>
            </a:r>
            <a:r>
              <a:rPr lang="en-US" altLang="zh-CN" dirty="0"/>
              <a:t>/8</a:t>
            </a:r>
            <a:endParaRPr lang="zh-CN" altLang="en-US" dirty="0"/>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15</a:t>
            </a:fld>
            <a:endParaRPr lang="en-US" altLang="zh-CN"/>
          </a:p>
        </p:txBody>
      </p:sp>
    </p:spTree>
    <p:extLst>
      <p:ext uri="{BB962C8B-B14F-4D97-AF65-F5344CB8AC3E}">
        <p14:creationId xmlns:p14="http://schemas.microsoft.com/office/powerpoint/2010/main" val="709971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a:extLst>
              <a:ext uri="{FF2B5EF4-FFF2-40B4-BE49-F238E27FC236}">
                <a16:creationId xmlns:a16="http://schemas.microsoft.com/office/drawing/2014/main" id="{0421EBF7-01EE-4E5A-80B3-51B3324249C4}"/>
              </a:ext>
            </a:extLst>
          </p:cNvPr>
          <p:cNvSpPr>
            <a:spLocks noGrp="1" noRot="1" noChangeAspect="1" noTextEdit="1"/>
          </p:cNvSpPr>
          <p:nvPr>
            <p:ph type="sldImg"/>
          </p:nvPr>
        </p:nvSpPr>
        <p:spPr>
          <a:ln/>
        </p:spPr>
      </p:sp>
      <p:sp>
        <p:nvSpPr>
          <p:cNvPr id="41987" name="备注占位符 2">
            <a:extLst>
              <a:ext uri="{FF2B5EF4-FFF2-40B4-BE49-F238E27FC236}">
                <a16:creationId xmlns:a16="http://schemas.microsoft.com/office/drawing/2014/main" id="{41AAB0ED-45BD-4D40-97E2-94C55FE38EE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41988" name="灯片编号占位符 3">
            <a:extLst>
              <a:ext uri="{FF2B5EF4-FFF2-40B4-BE49-F238E27FC236}">
                <a16:creationId xmlns:a16="http://schemas.microsoft.com/office/drawing/2014/main" id="{14D787D2-E146-4533-9BA2-647F3DAB283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6240B2C9-6FDE-4196-AB20-4DAB282AAA2C}" type="slidenum">
              <a:rPr lang="zh-CN" altLang="en-US" sz="1200"/>
              <a:pPr/>
              <a:t>16</a:t>
            </a:fld>
            <a:endParaRPr lang="en-US" altLang="zh-CN"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幻灯片图像占位符 1">
            <a:extLst>
              <a:ext uri="{FF2B5EF4-FFF2-40B4-BE49-F238E27FC236}">
                <a16:creationId xmlns:a16="http://schemas.microsoft.com/office/drawing/2014/main" id="{DFD77475-90D8-446A-9A05-C4AF75B7AE6C}"/>
              </a:ext>
            </a:extLst>
          </p:cNvPr>
          <p:cNvSpPr>
            <a:spLocks noGrp="1" noRot="1" noChangeAspect="1" noTextEdit="1"/>
          </p:cNvSpPr>
          <p:nvPr>
            <p:ph type="sldImg"/>
          </p:nvPr>
        </p:nvSpPr>
        <p:spPr>
          <a:ln/>
        </p:spPr>
      </p:sp>
      <p:sp>
        <p:nvSpPr>
          <p:cNvPr id="44035" name="备注占位符 2">
            <a:extLst>
              <a:ext uri="{FF2B5EF4-FFF2-40B4-BE49-F238E27FC236}">
                <a16:creationId xmlns:a16="http://schemas.microsoft.com/office/drawing/2014/main" id="{FCCE966B-11EF-4050-8CA5-7456281F107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如果再增加 </a:t>
            </a:r>
            <a:r>
              <a:rPr lang="en-US" altLang="zh-CN" dirty="0"/>
              <a:t>Chen, Ben</a:t>
            </a:r>
            <a:r>
              <a:rPr lang="zh-CN" altLang="en-US" dirty="0"/>
              <a:t>会与</a:t>
            </a:r>
            <a:r>
              <a:rPr lang="en-US" altLang="zh-CN" dirty="0"/>
              <a:t>Chang, Bai</a:t>
            </a:r>
            <a:r>
              <a:rPr lang="zh-CN" altLang="en-US" dirty="0"/>
              <a:t>等产生冲突。</a:t>
            </a:r>
            <a:r>
              <a:rPr lang="en-US" altLang="zh-CN" dirty="0"/>
              <a:t> </a:t>
            </a:r>
          </a:p>
          <a:p>
            <a:r>
              <a:rPr lang="zh-CN" altLang="en-US" dirty="0"/>
              <a:t>哈希地址的冲突是难免的，不解决冲突，哈希表的想法再好也没有用</a:t>
            </a:r>
          </a:p>
        </p:txBody>
      </p:sp>
      <p:sp>
        <p:nvSpPr>
          <p:cNvPr id="44036" name="灯片编号占位符 3">
            <a:extLst>
              <a:ext uri="{FF2B5EF4-FFF2-40B4-BE49-F238E27FC236}">
                <a16:creationId xmlns:a16="http://schemas.microsoft.com/office/drawing/2014/main" id="{43FF402E-6B7B-422D-AC88-A0DB7397011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76436916-BC7F-4D42-9511-53C3194EB07F}" type="slidenum">
              <a:rPr lang="zh-CN" altLang="en-US" sz="1200"/>
              <a:pPr/>
              <a:t>17</a:t>
            </a:fld>
            <a:endParaRPr lang="en-US" altLang="zh-CN"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a:extLst>
              <a:ext uri="{FF2B5EF4-FFF2-40B4-BE49-F238E27FC236}">
                <a16:creationId xmlns:a16="http://schemas.microsoft.com/office/drawing/2014/main" id="{99AF62B0-96CB-4B1D-B292-DFA7CC0E04B1}"/>
              </a:ext>
            </a:extLst>
          </p:cNvPr>
          <p:cNvSpPr>
            <a:spLocks noGrp="1" noRot="1" noChangeAspect="1" noTextEdit="1"/>
          </p:cNvSpPr>
          <p:nvPr>
            <p:ph type="sldImg"/>
          </p:nvPr>
        </p:nvSpPr>
        <p:spPr>
          <a:ln/>
        </p:spPr>
      </p:sp>
      <p:sp>
        <p:nvSpPr>
          <p:cNvPr id="46083" name="备注占位符 2">
            <a:extLst>
              <a:ext uri="{FF2B5EF4-FFF2-40B4-BE49-F238E27FC236}">
                <a16:creationId xmlns:a16="http://schemas.microsoft.com/office/drawing/2014/main" id="{59489E06-5328-40E8-8009-1BCF3C92E1F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书中解释</a:t>
            </a:r>
            <a:r>
              <a:rPr lang="en-US" altLang="zh-CN" dirty="0"/>
              <a:t>P86</a:t>
            </a:r>
          </a:p>
          <a:p>
            <a:r>
              <a:rPr lang="zh-CN" altLang="en-US" dirty="0"/>
              <a:t>哈希函数好、地址分部均匀，冲突就少。</a:t>
            </a:r>
            <a:endParaRPr lang="en-US" altLang="zh-CN" dirty="0"/>
          </a:p>
          <a:p>
            <a:r>
              <a:rPr lang="en-US" altLang="zh-CN" dirty="0"/>
              <a:t>%   </a:t>
            </a:r>
            <a:r>
              <a:rPr lang="zh-CN" altLang="en-US" dirty="0"/>
              <a:t>取模运算</a:t>
            </a:r>
            <a:r>
              <a:rPr lang="en-US" altLang="zh-CN" dirty="0"/>
              <a:t>,</a:t>
            </a:r>
            <a:r>
              <a:rPr lang="zh-CN" altLang="en-US" dirty="0"/>
              <a:t>也就是求余数</a:t>
            </a:r>
            <a:r>
              <a:rPr lang="en-US" altLang="zh-CN" dirty="0"/>
              <a:t>. </a:t>
            </a:r>
            <a:endParaRPr lang="zh-CN" altLang="en-US" dirty="0"/>
          </a:p>
        </p:txBody>
      </p:sp>
      <p:sp>
        <p:nvSpPr>
          <p:cNvPr id="46084" name="灯片编号占位符 3">
            <a:extLst>
              <a:ext uri="{FF2B5EF4-FFF2-40B4-BE49-F238E27FC236}">
                <a16:creationId xmlns:a16="http://schemas.microsoft.com/office/drawing/2014/main" id="{172D8C35-19AA-4AA7-BFEA-555A92087CB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3D516CE7-DDF8-464E-903B-6033D9F9852D}" type="slidenum">
              <a:rPr lang="zh-CN" altLang="en-US" sz="1200"/>
              <a:pPr/>
              <a:t>18</a:t>
            </a:fld>
            <a:endParaRPr lang="en-US" altLang="zh-CN"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a:extLst>
              <a:ext uri="{FF2B5EF4-FFF2-40B4-BE49-F238E27FC236}">
                <a16:creationId xmlns:a16="http://schemas.microsoft.com/office/drawing/2014/main" id="{71A4B328-2134-4A19-8730-EBE22A521A6F}"/>
              </a:ext>
            </a:extLst>
          </p:cNvPr>
          <p:cNvSpPr>
            <a:spLocks noGrp="1" noRot="1" noChangeAspect="1" noTextEdit="1"/>
          </p:cNvSpPr>
          <p:nvPr>
            <p:ph type="sldImg"/>
          </p:nvPr>
        </p:nvSpPr>
        <p:spPr>
          <a:ln/>
        </p:spPr>
      </p:sp>
      <p:sp>
        <p:nvSpPr>
          <p:cNvPr id="48131" name="备注占位符 2">
            <a:extLst>
              <a:ext uri="{FF2B5EF4-FFF2-40B4-BE49-F238E27FC236}">
                <a16:creationId xmlns:a16="http://schemas.microsoft.com/office/drawing/2014/main" id="{CB5FAC08-D2DC-4774-AC4B-AE9CE7C0C73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48132" name="灯片编号占位符 3">
            <a:extLst>
              <a:ext uri="{FF2B5EF4-FFF2-40B4-BE49-F238E27FC236}">
                <a16:creationId xmlns:a16="http://schemas.microsoft.com/office/drawing/2014/main" id="{FE645ED5-A708-4B46-B1DA-8320307359E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E40714AE-4824-4872-9DFC-A021480E1AE2}" type="slidenum">
              <a:rPr lang="zh-CN" altLang="en-US" sz="1200"/>
              <a:pPr/>
              <a:t>19</a:t>
            </a:fld>
            <a:endParaRPr lang="en-US" altLang="zh-CN"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幻灯片图像占位符 1">
            <a:extLst>
              <a:ext uri="{FF2B5EF4-FFF2-40B4-BE49-F238E27FC236}">
                <a16:creationId xmlns:a16="http://schemas.microsoft.com/office/drawing/2014/main" id="{1063CB53-6D57-4BD5-888D-5FF682103127}"/>
              </a:ext>
            </a:extLst>
          </p:cNvPr>
          <p:cNvSpPr>
            <a:spLocks noGrp="1" noRot="1" noChangeAspect="1" noTextEdit="1"/>
          </p:cNvSpPr>
          <p:nvPr>
            <p:ph type="sldImg"/>
          </p:nvPr>
        </p:nvSpPr>
        <p:spPr>
          <a:ln/>
        </p:spPr>
      </p:sp>
      <p:sp>
        <p:nvSpPr>
          <p:cNvPr id="50179" name="备注占位符 2">
            <a:extLst>
              <a:ext uri="{FF2B5EF4-FFF2-40B4-BE49-F238E27FC236}">
                <a16:creationId xmlns:a16="http://schemas.microsoft.com/office/drawing/2014/main" id="{C7DB0213-3905-4175-A71F-30788021453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50180" name="灯片编号占位符 3">
            <a:extLst>
              <a:ext uri="{FF2B5EF4-FFF2-40B4-BE49-F238E27FC236}">
                <a16:creationId xmlns:a16="http://schemas.microsoft.com/office/drawing/2014/main" id="{324701FA-8743-4459-BCF5-43B5BE3999E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AB931EB1-07D3-4A26-AC90-790067BF401B}" type="slidenum">
              <a:rPr lang="zh-CN" altLang="en-US" sz="1200"/>
              <a:pPr/>
              <a:t>20</a:t>
            </a:fld>
            <a:endParaRPr lang="en-US" altLang="zh-CN"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设计哈希表，选择</a:t>
            </a:r>
            <a:r>
              <a:rPr lang="en-US" altLang="zh-CN" dirty="0"/>
              <a:t>a</a:t>
            </a:r>
            <a:r>
              <a:rPr lang="zh-CN" altLang="en-US" dirty="0"/>
              <a:t>控制</a:t>
            </a:r>
            <a:r>
              <a:rPr lang="en-US" altLang="zh-CN" dirty="0"/>
              <a:t>ASL</a:t>
            </a:r>
            <a:r>
              <a:rPr lang="zh-CN" altLang="en-US" dirty="0"/>
              <a:t>。</a:t>
            </a:r>
            <a:r>
              <a:rPr lang="en-US" altLang="zh-CN" dirty="0"/>
              <a:t>a</a:t>
            </a:r>
            <a:r>
              <a:rPr lang="zh-CN" altLang="en-US" dirty="0"/>
              <a:t>小，空间冗余度大，冲突机会小，但是空间浪费多。</a:t>
            </a:r>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21</a:t>
            </a:fld>
            <a:endParaRPr lang="en-US" altLang="zh-CN"/>
          </a:p>
        </p:txBody>
      </p:sp>
    </p:spTree>
    <p:extLst>
      <p:ext uri="{BB962C8B-B14F-4D97-AF65-F5344CB8AC3E}">
        <p14:creationId xmlns:p14="http://schemas.microsoft.com/office/powerpoint/2010/main" val="17358088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幻灯片图像占位符 1">
            <a:extLst>
              <a:ext uri="{FF2B5EF4-FFF2-40B4-BE49-F238E27FC236}">
                <a16:creationId xmlns:a16="http://schemas.microsoft.com/office/drawing/2014/main" id="{503C72DB-3D63-445D-AE8B-A515B6D20D34}"/>
              </a:ext>
            </a:extLst>
          </p:cNvPr>
          <p:cNvSpPr>
            <a:spLocks noGrp="1" noRot="1" noChangeAspect="1" noTextEdit="1"/>
          </p:cNvSpPr>
          <p:nvPr>
            <p:ph type="sldImg"/>
          </p:nvPr>
        </p:nvSpPr>
        <p:spPr>
          <a:ln/>
        </p:spPr>
      </p:sp>
      <p:sp>
        <p:nvSpPr>
          <p:cNvPr id="53251" name="备注占位符 2">
            <a:extLst>
              <a:ext uri="{FF2B5EF4-FFF2-40B4-BE49-F238E27FC236}">
                <a16:creationId xmlns:a16="http://schemas.microsoft.com/office/drawing/2014/main" id="{5F1F912B-FD05-42AF-AA8F-052845173FB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不是主关键字的时候，关键字是可以重复的。</a:t>
            </a:r>
            <a:endParaRPr lang="en-US" altLang="zh-CN" dirty="0"/>
          </a:p>
          <a:p>
            <a:r>
              <a:rPr lang="zh-CN" altLang="en-US" dirty="0"/>
              <a:t>排序算法的稳定性是指两个相同的元素排序后，相对位置不改变</a:t>
            </a:r>
          </a:p>
        </p:txBody>
      </p:sp>
      <p:sp>
        <p:nvSpPr>
          <p:cNvPr id="53252" name="灯片编号占位符 3">
            <a:extLst>
              <a:ext uri="{FF2B5EF4-FFF2-40B4-BE49-F238E27FC236}">
                <a16:creationId xmlns:a16="http://schemas.microsoft.com/office/drawing/2014/main" id="{2ADA849D-B357-4040-AF85-CC637460DA4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27E0F433-F404-498B-80F6-7D5EB7A8F761}" type="slidenum">
              <a:rPr lang="zh-CN" altLang="en-US" sz="1200"/>
              <a:pPr/>
              <a:t>22</a:t>
            </a:fld>
            <a:endParaRPr lang="en-US" altLang="zh-CN"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第二个</a:t>
            </a:r>
            <a:r>
              <a:rPr lang="en-US" altLang="zh-CN" dirty="0"/>
              <a:t>for</a:t>
            </a:r>
            <a:r>
              <a:rPr lang="zh-CN" altLang="en-US" dirty="0"/>
              <a:t>循环，找到最小的元素和其下标</a:t>
            </a:r>
            <a:r>
              <a:rPr lang="en-US" altLang="zh-CN" dirty="0"/>
              <a:t>j</a:t>
            </a:r>
            <a:r>
              <a:rPr lang="zh-CN" altLang="en-US" dirty="0"/>
              <a:t>。</a:t>
            </a:r>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25</a:t>
            </a:fld>
            <a:endParaRPr lang="en-US" altLang="zh-CN"/>
          </a:p>
        </p:txBody>
      </p:sp>
    </p:spTree>
    <p:extLst>
      <p:ext uri="{BB962C8B-B14F-4D97-AF65-F5344CB8AC3E}">
        <p14:creationId xmlns:p14="http://schemas.microsoft.com/office/powerpoint/2010/main" val="1085278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查找 算是最频繁的操作了。</a:t>
            </a:r>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2</a:t>
            </a:fld>
            <a:endParaRPr lang="en-US" altLang="zh-CN"/>
          </a:p>
        </p:txBody>
      </p:sp>
    </p:spTree>
    <p:extLst>
      <p:ext uri="{BB962C8B-B14F-4D97-AF65-F5344CB8AC3E}">
        <p14:creationId xmlns:p14="http://schemas.microsoft.com/office/powerpoint/2010/main" val="14817524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幻灯片图像占位符 1">
            <a:extLst>
              <a:ext uri="{FF2B5EF4-FFF2-40B4-BE49-F238E27FC236}">
                <a16:creationId xmlns:a16="http://schemas.microsoft.com/office/drawing/2014/main" id="{F8B63032-AEFA-4976-81B2-DB51A5A29237}"/>
              </a:ext>
            </a:extLst>
          </p:cNvPr>
          <p:cNvSpPr>
            <a:spLocks noGrp="1" noRot="1" noChangeAspect="1" noTextEdit="1"/>
          </p:cNvSpPr>
          <p:nvPr>
            <p:ph type="sldImg"/>
          </p:nvPr>
        </p:nvSpPr>
        <p:spPr>
          <a:ln/>
        </p:spPr>
      </p:sp>
      <p:sp>
        <p:nvSpPr>
          <p:cNvPr id="58371" name="备注占位符 2">
            <a:extLst>
              <a:ext uri="{FF2B5EF4-FFF2-40B4-BE49-F238E27FC236}">
                <a16:creationId xmlns:a16="http://schemas.microsoft.com/office/drawing/2014/main" id="{DF3290B4-B5D1-45CB-B3D8-791D4675180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58372" name="灯片编号占位符 3">
            <a:extLst>
              <a:ext uri="{FF2B5EF4-FFF2-40B4-BE49-F238E27FC236}">
                <a16:creationId xmlns:a16="http://schemas.microsoft.com/office/drawing/2014/main" id="{4E05ACB9-2F3B-418D-96C4-9C3B610E1CF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8ABA05B4-9B18-4C92-AE2E-D5B05274419F}" type="slidenum">
              <a:rPr lang="zh-CN" altLang="en-US" sz="1200"/>
              <a:pPr/>
              <a:t>26</a:t>
            </a:fld>
            <a:endParaRPr lang="en-US" altLang="zh-CN"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a:extLst>
              <a:ext uri="{FF2B5EF4-FFF2-40B4-BE49-F238E27FC236}">
                <a16:creationId xmlns:a16="http://schemas.microsoft.com/office/drawing/2014/main" id="{D9C6A953-32F3-4141-9442-CDBDD72AEE8B}"/>
              </a:ext>
            </a:extLst>
          </p:cNvPr>
          <p:cNvSpPr>
            <a:spLocks noGrp="1" noRot="1" noChangeAspect="1" noTextEdit="1"/>
          </p:cNvSpPr>
          <p:nvPr>
            <p:ph type="sldImg"/>
          </p:nvPr>
        </p:nvSpPr>
        <p:spPr>
          <a:ln/>
        </p:spPr>
      </p:sp>
      <p:sp>
        <p:nvSpPr>
          <p:cNvPr id="60419" name="备注占位符 2">
            <a:extLst>
              <a:ext uri="{FF2B5EF4-FFF2-40B4-BE49-F238E27FC236}">
                <a16:creationId xmlns:a16="http://schemas.microsoft.com/office/drawing/2014/main" id="{7C780BD0-DD73-4642-B5DC-FA695FEA9AB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思维和观点的变化</a:t>
            </a:r>
          </a:p>
        </p:txBody>
      </p:sp>
      <p:sp>
        <p:nvSpPr>
          <p:cNvPr id="60420" name="灯片编号占位符 3">
            <a:extLst>
              <a:ext uri="{FF2B5EF4-FFF2-40B4-BE49-F238E27FC236}">
                <a16:creationId xmlns:a16="http://schemas.microsoft.com/office/drawing/2014/main" id="{A166E031-672F-43E2-8C8A-70240E195EB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8841C446-7B33-448A-9C69-AB5985B59016}" type="slidenum">
              <a:rPr lang="zh-CN" altLang="en-US" sz="1200"/>
              <a:pPr/>
              <a:t>27</a:t>
            </a:fld>
            <a:endParaRPr lang="en-US" altLang="zh-CN"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幻灯片图像占位符 1">
            <a:extLst>
              <a:ext uri="{FF2B5EF4-FFF2-40B4-BE49-F238E27FC236}">
                <a16:creationId xmlns:a16="http://schemas.microsoft.com/office/drawing/2014/main" id="{ABFB07CA-C2F7-46EF-9B7D-37B7679C845C}"/>
              </a:ext>
            </a:extLst>
          </p:cNvPr>
          <p:cNvSpPr>
            <a:spLocks noGrp="1" noRot="1" noChangeAspect="1" noTextEdit="1"/>
          </p:cNvSpPr>
          <p:nvPr>
            <p:ph type="sldImg"/>
          </p:nvPr>
        </p:nvSpPr>
        <p:spPr>
          <a:ln/>
        </p:spPr>
      </p:sp>
      <p:sp>
        <p:nvSpPr>
          <p:cNvPr id="62467" name="备注占位符 2">
            <a:extLst>
              <a:ext uri="{FF2B5EF4-FFF2-40B4-BE49-F238E27FC236}">
                <a16:creationId xmlns:a16="http://schemas.microsoft.com/office/drawing/2014/main" id="{9439E786-895E-4385-8DDE-F0CA08D0828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t>所有非叶子节点的值，都不小于或者不大于下层节点的完全二叉树是一个堆。</a:t>
            </a:r>
          </a:p>
        </p:txBody>
      </p:sp>
      <p:sp>
        <p:nvSpPr>
          <p:cNvPr id="62468" name="灯片编号占位符 3">
            <a:extLst>
              <a:ext uri="{FF2B5EF4-FFF2-40B4-BE49-F238E27FC236}">
                <a16:creationId xmlns:a16="http://schemas.microsoft.com/office/drawing/2014/main" id="{5F24DF91-A27A-498F-B441-15D3C2FF4AE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048699CC-5AF8-4365-8540-AFDD08ABD0FD}" type="slidenum">
              <a:rPr lang="zh-CN" altLang="en-US" sz="1200"/>
              <a:pPr/>
              <a:t>28</a:t>
            </a:fld>
            <a:endParaRPr lang="en-US" altLang="zh-CN" sz="12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29</a:t>
            </a:fld>
            <a:endParaRPr lang="en-US" altLang="zh-CN"/>
          </a:p>
        </p:txBody>
      </p:sp>
    </p:spTree>
    <p:extLst>
      <p:ext uri="{BB962C8B-B14F-4D97-AF65-F5344CB8AC3E}">
        <p14:creationId xmlns:p14="http://schemas.microsoft.com/office/powerpoint/2010/main" val="25891423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757893D7-3C48-4AE8-BF5A-E2A5D9A0D0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53A6E4C0-3AB0-4A77-B3B2-D7F8D180902B}" type="slidenum">
              <a:rPr lang="zh-CN" altLang="en-US" sz="1200"/>
              <a:pPr/>
              <a:t>30</a:t>
            </a:fld>
            <a:endParaRPr lang="en-US" altLang="zh-CN" sz="1200"/>
          </a:p>
        </p:txBody>
      </p:sp>
      <p:sp>
        <p:nvSpPr>
          <p:cNvPr id="65539" name="Rectangle 2">
            <a:extLst>
              <a:ext uri="{FF2B5EF4-FFF2-40B4-BE49-F238E27FC236}">
                <a16:creationId xmlns:a16="http://schemas.microsoft.com/office/drawing/2014/main" id="{CBF42CEC-5297-4131-849D-7AE0D058F0D1}"/>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7295780B-B167-4D06-9DB5-B4A6E55C4B83}"/>
              </a:ext>
            </a:extLst>
          </p:cNvPr>
          <p:cNvSpPr>
            <a:spLocks noGrp="1" noChangeArrowheads="1"/>
          </p:cNvSpPr>
          <p:nvPr>
            <p:ph type="body" idx="1"/>
          </p:nvPr>
        </p:nvSpPr>
        <p:spPr>
          <a:ln/>
        </p:spPr>
        <p:txBody>
          <a:bodyPr/>
          <a:lstStyle/>
          <a:p>
            <a:pPr>
              <a:defRPr/>
            </a:pPr>
            <a:endParaRPr lang="en-US" altLang="zh-CN" dirty="0">
              <a:sym typeface="Wingdings" pitchFamily="2" charset="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a:extLst>
              <a:ext uri="{FF2B5EF4-FFF2-40B4-BE49-F238E27FC236}">
                <a16:creationId xmlns:a16="http://schemas.microsoft.com/office/drawing/2014/main" id="{FD951229-5ADE-49A6-968B-C43F231EB7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97A39F2B-1F2C-4A0C-BCE0-6D8C2D447F8D}" type="slidenum">
              <a:rPr lang="zh-CN" altLang="en-US" sz="1200"/>
              <a:pPr/>
              <a:t>31</a:t>
            </a:fld>
            <a:endParaRPr lang="en-US" altLang="zh-CN" sz="1200"/>
          </a:p>
        </p:txBody>
      </p:sp>
      <p:sp>
        <p:nvSpPr>
          <p:cNvPr id="67587" name="Rectangle 2">
            <a:extLst>
              <a:ext uri="{FF2B5EF4-FFF2-40B4-BE49-F238E27FC236}">
                <a16:creationId xmlns:a16="http://schemas.microsoft.com/office/drawing/2014/main" id="{ED0E3BD0-9AD9-4C9D-A020-737E738F84A4}"/>
              </a:ext>
            </a:extLst>
          </p:cNvPr>
          <p:cNvSpPr>
            <a:spLocks noGrp="1" noRot="1" noChangeAspect="1" noChangeArrowheads="1" noTextEdit="1"/>
          </p:cNvSpPr>
          <p:nvPr>
            <p:ph type="sldImg"/>
          </p:nvPr>
        </p:nvSpPr>
        <p:spPr>
          <a:ln/>
        </p:spPr>
      </p:sp>
      <p:sp>
        <p:nvSpPr>
          <p:cNvPr id="67588" name="Rectangle 3">
            <a:extLst>
              <a:ext uri="{FF2B5EF4-FFF2-40B4-BE49-F238E27FC236}">
                <a16:creationId xmlns:a16="http://schemas.microsoft.com/office/drawing/2014/main" id="{F535FCCA-6DA8-4CD0-8EDD-0370A9858B1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zh-CN"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a:extLst>
              <a:ext uri="{FF2B5EF4-FFF2-40B4-BE49-F238E27FC236}">
                <a16:creationId xmlns:a16="http://schemas.microsoft.com/office/drawing/2014/main" id="{4567F21D-B029-4BD2-AA88-34DC6C964C8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B11AD8EB-1A9B-47AC-85B8-E6F94DECB820}" type="slidenum">
              <a:rPr lang="zh-CN" altLang="en-US" sz="1200"/>
              <a:pPr/>
              <a:t>33</a:t>
            </a:fld>
            <a:endParaRPr lang="en-US" altLang="zh-CN" sz="1200"/>
          </a:p>
        </p:txBody>
      </p:sp>
      <p:sp>
        <p:nvSpPr>
          <p:cNvPr id="70659" name="Rectangle 2">
            <a:extLst>
              <a:ext uri="{FF2B5EF4-FFF2-40B4-BE49-F238E27FC236}">
                <a16:creationId xmlns:a16="http://schemas.microsoft.com/office/drawing/2014/main" id="{15F6FD12-46F5-4E2A-9B6D-141B81BB8F47}"/>
              </a:ext>
            </a:extLst>
          </p:cNvPr>
          <p:cNvSpPr>
            <a:spLocks noGrp="1" noRot="1" noChangeAspect="1" noChangeArrowheads="1" noTextEdit="1"/>
          </p:cNvSpPr>
          <p:nvPr>
            <p:ph type="sldImg"/>
          </p:nvPr>
        </p:nvSpPr>
        <p:spPr>
          <a:ln/>
        </p:spPr>
      </p:sp>
      <p:sp>
        <p:nvSpPr>
          <p:cNvPr id="70660" name="Rectangle 3">
            <a:extLst>
              <a:ext uri="{FF2B5EF4-FFF2-40B4-BE49-F238E27FC236}">
                <a16:creationId xmlns:a16="http://schemas.microsoft.com/office/drawing/2014/main" id="{F0E465D4-B927-42FC-A708-829614DB3BF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zh-CN"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34</a:t>
            </a:fld>
            <a:endParaRPr lang="en-US" altLang="zh-CN"/>
          </a:p>
        </p:txBody>
      </p:sp>
    </p:spTree>
    <p:extLst>
      <p:ext uri="{BB962C8B-B14F-4D97-AF65-F5344CB8AC3E}">
        <p14:creationId xmlns:p14="http://schemas.microsoft.com/office/powerpoint/2010/main" val="23174133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幻灯片图像占位符 1">
            <a:extLst>
              <a:ext uri="{FF2B5EF4-FFF2-40B4-BE49-F238E27FC236}">
                <a16:creationId xmlns:a16="http://schemas.microsoft.com/office/drawing/2014/main" id="{AF76E2DE-1681-426A-951A-E49088726AE5}"/>
              </a:ext>
            </a:extLst>
          </p:cNvPr>
          <p:cNvSpPr>
            <a:spLocks noGrp="1" noRot="1" noChangeAspect="1" noTextEdit="1"/>
          </p:cNvSpPr>
          <p:nvPr>
            <p:ph type="sldImg"/>
          </p:nvPr>
        </p:nvSpPr>
        <p:spPr>
          <a:ln/>
        </p:spPr>
      </p:sp>
      <p:sp>
        <p:nvSpPr>
          <p:cNvPr id="74755" name="备注占位符 2">
            <a:extLst>
              <a:ext uri="{FF2B5EF4-FFF2-40B4-BE49-F238E27FC236}">
                <a16:creationId xmlns:a16="http://schemas.microsoft.com/office/drawing/2014/main" id="{4080B6DB-789C-4350-A5CB-7A7D0273F2A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74756" name="灯片编号占位符 3">
            <a:extLst>
              <a:ext uri="{FF2B5EF4-FFF2-40B4-BE49-F238E27FC236}">
                <a16:creationId xmlns:a16="http://schemas.microsoft.com/office/drawing/2014/main" id="{B247B0B0-6109-4BB5-ACB8-8BCF2D68701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2AB989A9-4234-49E4-A491-D68B16B6E9DE}" type="slidenum">
              <a:rPr lang="zh-CN" altLang="en-US" sz="1200"/>
              <a:pPr/>
              <a:t>36</a:t>
            </a:fld>
            <a:endParaRPr lang="en-US" altLang="zh-CN" sz="12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37</a:t>
            </a:fld>
            <a:endParaRPr lang="en-US" altLang="zh-CN"/>
          </a:p>
        </p:txBody>
      </p:sp>
    </p:spTree>
    <p:extLst>
      <p:ext uri="{BB962C8B-B14F-4D97-AF65-F5344CB8AC3E}">
        <p14:creationId xmlns:p14="http://schemas.microsoft.com/office/powerpoint/2010/main" val="2262980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数据库的概念，主关键字是唯一的</a:t>
            </a:r>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3</a:t>
            </a:fld>
            <a:endParaRPr lang="en-US" altLang="zh-CN"/>
          </a:p>
        </p:txBody>
      </p:sp>
    </p:spTree>
    <p:extLst>
      <p:ext uri="{BB962C8B-B14F-4D97-AF65-F5344CB8AC3E}">
        <p14:creationId xmlns:p14="http://schemas.microsoft.com/office/powerpoint/2010/main" val="20814181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幻灯片图像占位符 1">
            <a:extLst>
              <a:ext uri="{FF2B5EF4-FFF2-40B4-BE49-F238E27FC236}">
                <a16:creationId xmlns:a16="http://schemas.microsoft.com/office/drawing/2014/main" id="{BF3BB18B-431B-44E7-988A-D90CCA7384B0}"/>
              </a:ext>
            </a:extLst>
          </p:cNvPr>
          <p:cNvSpPr>
            <a:spLocks noGrp="1" noRot="1" noChangeAspect="1" noTextEdit="1"/>
          </p:cNvSpPr>
          <p:nvPr>
            <p:ph type="sldImg"/>
          </p:nvPr>
        </p:nvSpPr>
        <p:spPr>
          <a:ln/>
        </p:spPr>
      </p:sp>
      <p:sp>
        <p:nvSpPr>
          <p:cNvPr id="77827" name="备注占位符 2">
            <a:extLst>
              <a:ext uri="{FF2B5EF4-FFF2-40B4-BE49-F238E27FC236}">
                <a16:creationId xmlns:a16="http://schemas.microsoft.com/office/drawing/2014/main" id="{DBFB130F-BD26-4E5B-8425-BE86FE460F0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77828" name="灯片编号占位符 3">
            <a:extLst>
              <a:ext uri="{FF2B5EF4-FFF2-40B4-BE49-F238E27FC236}">
                <a16:creationId xmlns:a16="http://schemas.microsoft.com/office/drawing/2014/main" id="{42C45C5C-E5A1-4A06-B5D0-BD74EEA2C1C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FC53FFB0-A3D9-44A3-B0F2-177418CED5BC}" type="slidenum">
              <a:rPr lang="zh-CN" altLang="en-US" sz="1200"/>
              <a:pPr/>
              <a:t>38</a:t>
            </a:fld>
            <a:endParaRPr lang="en-US" altLang="zh-CN" sz="12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幻灯片图像占位符 1">
            <a:extLst>
              <a:ext uri="{FF2B5EF4-FFF2-40B4-BE49-F238E27FC236}">
                <a16:creationId xmlns:a16="http://schemas.microsoft.com/office/drawing/2014/main" id="{BF4E6F72-B966-4C6D-B66C-56F8782422C2}"/>
              </a:ext>
            </a:extLst>
          </p:cNvPr>
          <p:cNvSpPr>
            <a:spLocks noGrp="1" noRot="1" noChangeAspect="1" noTextEdit="1"/>
          </p:cNvSpPr>
          <p:nvPr>
            <p:ph type="sldImg"/>
          </p:nvPr>
        </p:nvSpPr>
        <p:spPr>
          <a:ln/>
        </p:spPr>
      </p:sp>
      <p:sp>
        <p:nvSpPr>
          <p:cNvPr id="79875" name="备注占位符 2">
            <a:extLst>
              <a:ext uri="{FF2B5EF4-FFF2-40B4-BE49-F238E27FC236}">
                <a16:creationId xmlns:a16="http://schemas.microsoft.com/office/drawing/2014/main" id="{E6AF522C-D3AB-4B25-9C87-C6D50320315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79876" name="灯片编号占位符 3">
            <a:extLst>
              <a:ext uri="{FF2B5EF4-FFF2-40B4-BE49-F238E27FC236}">
                <a16:creationId xmlns:a16="http://schemas.microsoft.com/office/drawing/2014/main" id="{946D4742-9C28-44D1-AF94-0732C3188F4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9480A817-81CC-43DB-8538-FD6522C03149}" type="slidenum">
              <a:rPr lang="zh-CN" altLang="en-US" sz="1200"/>
              <a:pPr/>
              <a:t>39</a:t>
            </a:fld>
            <a:endParaRPr lang="en-US" altLang="zh-CN" sz="120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幻灯片图像占位符 1">
            <a:extLst>
              <a:ext uri="{FF2B5EF4-FFF2-40B4-BE49-F238E27FC236}">
                <a16:creationId xmlns:a16="http://schemas.microsoft.com/office/drawing/2014/main" id="{FBFF5346-4328-41C4-BDB7-6673F7BA6375}"/>
              </a:ext>
            </a:extLst>
          </p:cNvPr>
          <p:cNvSpPr>
            <a:spLocks noGrp="1" noRot="1" noChangeAspect="1" noTextEdit="1"/>
          </p:cNvSpPr>
          <p:nvPr>
            <p:ph type="sldImg"/>
          </p:nvPr>
        </p:nvSpPr>
        <p:spPr>
          <a:ln/>
        </p:spPr>
      </p:sp>
      <p:sp>
        <p:nvSpPr>
          <p:cNvPr id="82947" name="备注占位符 2">
            <a:extLst>
              <a:ext uri="{FF2B5EF4-FFF2-40B4-BE49-F238E27FC236}">
                <a16:creationId xmlns:a16="http://schemas.microsoft.com/office/drawing/2014/main" id="{158A0B4B-C4CE-442C-9BC9-20C660342D3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2948" name="灯片编号占位符 3">
            <a:extLst>
              <a:ext uri="{FF2B5EF4-FFF2-40B4-BE49-F238E27FC236}">
                <a16:creationId xmlns:a16="http://schemas.microsoft.com/office/drawing/2014/main" id="{088E2937-9C42-4EC7-8F9A-693762087A6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02EAC79C-97EA-4C00-8652-6A4ADD27261F}" type="slidenum">
              <a:rPr lang="zh-CN" altLang="en-US" sz="1200"/>
              <a:pPr/>
              <a:t>41</a:t>
            </a:fld>
            <a:endParaRPr lang="en-US" altLang="zh-CN" sz="120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幻灯片图像占位符 1">
            <a:extLst>
              <a:ext uri="{FF2B5EF4-FFF2-40B4-BE49-F238E27FC236}">
                <a16:creationId xmlns:a16="http://schemas.microsoft.com/office/drawing/2014/main" id="{41B3ECBC-8A49-4606-9F3F-BE19D0EC5A0D}"/>
              </a:ext>
            </a:extLst>
          </p:cNvPr>
          <p:cNvSpPr>
            <a:spLocks noGrp="1" noRot="1" noChangeAspect="1" noTextEdit="1"/>
          </p:cNvSpPr>
          <p:nvPr>
            <p:ph type="sldImg"/>
          </p:nvPr>
        </p:nvSpPr>
        <p:spPr>
          <a:ln/>
        </p:spPr>
      </p:sp>
      <p:sp>
        <p:nvSpPr>
          <p:cNvPr id="84995" name="备注占位符 2">
            <a:extLst>
              <a:ext uri="{FF2B5EF4-FFF2-40B4-BE49-F238E27FC236}">
                <a16:creationId xmlns:a16="http://schemas.microsoft.com/office/drawing/2014/main" id="{DE942BCC-6AB2-43B6-8A4E-872881DB089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84996" name="灯片编号占位符 3">
            <a:extLst>
              <a:ext uri="{FF2B5EF4-FFF2-40B4-BE49-F238E27FC236}">
                <a16:creationId xmlns:a16="http://schemas.microsoft.com/office/drawing/2014/main" id="{F9F4E197-7888-4C3B-B827-902BF588DC8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9B4B77E9-F7C1-4D3C-B4CF-A2C9D7243E6B}" type="slidenum">
              <a:rPr lang="zh-CN" altLang="en-US" sz="1200"/>
              <a:pPr/>
              <a:t>42</a:t>
            </a:fld>
            <a:endParaRPr lang="en-US" altLang="zh-CN" sz="12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44</a:t>
            </a:fld>
            <a:endParaRPr lang="en-US" altLang="zh-CN"/>
          </a:p>
        </p:txBody>
      </p:sp>
    </p:spTree>
    <p:extLst>
      <p:ext uri="{BB962C8B-B14F-4D97-AF65-F5344CB8AC3E}">
        <p14:creationId xmlns:p14="http://schemas.microsoft.com/office/powerpoint/2010/main" val="17605611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幻灯片图像占位符 1">
            <a:extLst>
              <a:ext uri="{FF2B5EF4-FFF2-40B4-BE49-F238E27FC236}">
                <a16:creationId xmlns:a16="http://schemas.microsoft.com/office/drawing/2014/main" id="{10C9EF9C-7835-4EC4-A16D-44F85123FDAE}"/>
              </a:ext>
            </a:extLst>
          </p:cNvPr>
          <p:cNvSpPr>
            <a:spLocks noGrp="1" noRot="1" noChangeAspect="1" noTextEdit="1"/>
          </p:cNvSpPr>
          <p:nvPr>
            <p:ph type="sldImg"/>
          </p:nvPr>
        </p:nvSpPr>
        <p:spPr>
          <a:ln/>
        </p:spPr>
      </p:sp>
      <p:sp>
        <p:nvSpPr>
          <p:cNvPr id="89091" name="备注占位符 2">
            <a:extLst>
              <a:ext uri="{FF2B5EF4-FFF2-40B4-BE49-F238E27FC236}">
                <a16:creationId xmlns:a16="http://schemas.microsoft.com/office/drawing/2014/main" id="{94F18A10-C766-4DDE-B7A1-5003BA5A30A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89092" name="灯片编号占位符 3">
            <a:extLst>
              <a:ext uri="{FF2B5EF4-FFF2-40B4-BE49-F238E27FC236}">
                <a16:creationId xmlns:a16="http://schemas.microsoft.com/office/drawing/2014/main" id="{3501638A-8122-47AD-8026-CEE47BBF339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087B1F1E-4A88-4658-ACBF-BE30C998C354}" type="slidenum">
              <a:rPr lang="zh-CN" altLang="en-US" sz="1200"/>
              <a:pPr/>
              <a:t>45</a:t>
            </a:fld>
            <a:endParaRPr lang="en-US" altLang="zh-CN" sz="120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幻灯片图像占位符 1">
            <a:extLst>
              <a:ext uri="{FF2B5EF4-FFF2-40B4-BE49-F238E27FC236}">
                <a16:creationId xmlns:a16="http://schemas.microsoft.com/office/drawing/2014/main" id="{A08325DC-A91C-4811-BF24-41B434BAA130}"/>
              </a:ext>
            </a:extLst>
          </p:cNvPr>
          <p:cNvSpPr>
            <a:spLocks noGrp="1" noRot="1" noChangeAspect="1" noTextEdit="1"/>
          </p:cNvSpPr>
          <p:nvPr>
            <p:ph type="sldImg"/>
          </p:nvPr>
        </p:nvSpPr>
        <p:spPr>
          <a:ln/>
        </p:spPr>
      </p:sp>
      <p:sp>
        <p:nvSpPr>
          <p:cNvPr id="91139" name="备注占位符 2">
            <a:extLst>
              <a:ext uri="{FF2B5EF4-FFF2-40B4-BE49-F238E27FC236}">
                <a16:creationId xmlns:a16="http://schemas.microsoft.com/office/drawing/2014/main" id="{0469C1FB-B2EA-4436-A433-1203EEB6C9A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91140" name="灯片编号占位符 3">
            <a:extLst>
              <a:ext uri="{FF2B5EF4-FFF2-40B4-BE49-F238E27FC236}">
                <a16:creationId xmlns:a16="http://schemas.microsoft.com/office/drawing/2014/main" id="{0528DB7F-5F28-4436-86EC-0EEF5D482ED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E45D9A7D-158F-4152-9B4F-CF9FCDACE494}" type="slidenum">
              <a:rPr lang="zh-CN" altLang="en-US" sz="1200"/>
              <a:pPr/>
              <a:t>46</a:t>
            </a:fld>
            <a:endParaRPr lang="en-US" altLang="zh-CN" sz="120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a:extLst>
              <a:ext uri="{FF2B5EF4-FFF2-40B4-BE49-F238E27FC236}">
                <a16:creationId xmlns:a16="http://schemas.microsoft.com/office/drawing/2014/main" id="{27B8616F-175C-4D2F-94E7-8E30184B6E7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E99D1763-E0C7-4666-B366-381E799E2B58}" type="slidenum">
              <a:rPr lang="zh-CN" altLang="en-US" sz="1200"/>
              <a:pPr/>
              <a:t>49</a:t>
            </a:fld>
            <a:endParaRPr lang="en-US" altLang="zh-CN" sz="1200"/>
          </a:p>
        </p:txBody>
      </p:sp>
      <p:sp>
        <p:nvSpPr>
          <p:cNvPr id="95235" name="Rectangle 2">
            <a:extLst>
              <a:ext uri="{FF2B5EF4-FFF2-40B4-BE49-F238E27FC236}">
                <a16:creationId xmlns:a16="http://schemas.microsoft.com/office/drawing/2014/main" id="{162A1814-93C6-46E1-B2AF-23C2F9605C91}"/>
              </a:ext>
            </a:extLst>
          </p:cNvPr>
          <p:cNvSpPr>
            <a:spLocks noGrp="1" noRot="1" noChangeAspect="1" noChangeArrowheads="1" noTextEdit="1"/>
          </p:cNvSpPr>
          <p:nvPr>
            <p:ph type="sldImg"/>
          </p:nvPr>
        </p:nvSpPr>
        <p:spPr>
          <a:ln/>
        </p:spPr>
      </p:sp>
      <p:sp>
        <p:nvSpPr>
          <p:cNvPr id="95236" name="Rectangle 3">
            <a:extLst>
              <a:ext uri="{FF2B5EF4-FFF2-40B4-BE49-F238E27FC236}">
                <a16:creationId xmlns:a16="http://schemas.microsoft.com/office/drawing/2014/main" id="{35824B5F-92D2-4428-AF92-E1B4DC3CBA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a:p>
            <a:endParaRPr lang="zh-CN" altLang="en-US"/>
          </a:p>
          <a:p>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幻灯片图像占位符 1">
            <a:extLst>
              <a:ext uri="{FF2B5EF4-FFF2-40B4-BE49-F238E27FC236}">
                <a16:creationId xmlns:a16="http://schemas.microsoft.com/office/drawing/2014/main" id="{813619EB-7E5D-486C-A712-D718E39747B6}"/>
              </a:ext>
            </a:extLst>
          </p:cNvPr>
          <p:cNvSpPr>
            <a:spLocks noGrp="1" noRot="1" noChangeAspect="1" noTextEdit="1"/>
          </p:cNvSpPr>
          <p:nvPr>
            <p:ph type="sldImg"/>
          </p:nvPr>
        </p:nvSpPr>
        <p:spPr>
          <a:ln/>
        </p:spPr>
      </p:sp>
      <p:sp>
        <p:nvSpPr>
          <p:cNvPr id="24579" name="备注占位符 2">
            <a:extLst>
              <a:ext uri="{FF2B5EF4-FFF2-40B4-BE49-F238E27FC236}">
                <a16:creationId xmlns:a16="http://schemas.microsoft.com/office/drawing/2014/main" id="{C15EE316-202D-4681-973C-CC91A168247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24580" name="灯片编号占位符 3">
            <a:extLst>
              <a:ext uri="{FF2B5EF4-FFF2-40B4-BE49-F238E27FC236}">
                <a16:creationId xmlns:a16="http://schemas.microsoft.com/office/drawing/2014/main" id="{98408F4B-27E8-41EB-A08D-C800BE6F7F8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128A3290-A2E5-4AB2-9B0B-E04368C9719C}" type="slidenum">
              <a:rPr lang="zh-CN" altLang="en-US" sz="1200"/>
              <a:pPr/>
              <a:t>5</a:t>
            </a:fld>
            <a:endParaRPr lang="en-US" altLang="zh-CN"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幻灯片图像占位符 1">
            <a:extLst>
              <a:ext uri="{FF2B5EF4-FFF2-40B4-BE49-F238E27FC236}">
                <a16:creationId xmlns:a16="http://schemas.microsoft.com/office/drawing/2014/main" id="{BEDB75E8-4F65-47B6-8CBC-3AEE3AA11C9F}"/>
              </a:ext>
            </a:extLst>
          </p:cNvPr>
          <p:cNvSpPr>
            <a:spLocks noGrp="1" noRot="1" noChangeAspect="1" noTextEdit="1"/>
          </p:cNvSpPr>
          <p:nvPr>
            <p:ph type="sldImg"/>
          </p:nvPr>
        </p:nvSpPr>
        <p:spPr>
          <a:ln/>
        </p:spPr>
      </p:sp>
      <p:sp>
        <p:nvSpPr>
          <p:cNvPr id="26627" name="备注占位符 2">
            <a:extLst>
              <a:ext uri="{FF2B5EF4-FFF2-40B4-BE49-F238E27FC236}">
                <a16:creationId xmlns:a16="http://schemas.microsoft.com/office/drawing/2014/main" id="{9D0B55A2-4251-4FAD-A8FA-8270F41402E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前者，每次循环都要进行两次比较。</a:t>
            </a:r>
            <a:endParaRPr lang="en-US" altLang="zh-CN" dirty="0"/>
          </a:p>
          <a:p>
            <a:r>
              <a:rPr lang="zh-CN" altLang="en-US" dirty="0"/>
              <a:t>后者，原表基础上增加一个元素</a:t>
            </a:r>
            <a:r>
              <a:rPr lang="en-US" altLang="zh-CN" dirty="0"/>
              <a:t>n+1</a:t>
            </a:r>
            <a:r>
              <a:rPr lang="zh-CN" altLang="en-US" dirty="0"/>
              <a:t>，每次循环一次比较。增加的元素可以实现退出。</a:t>
            </a:r>
          </a:p>
        </p:txBody>
      </p:sp>
      <p:sp>
        <p:nvSpPr>
          <p:cNvPr id="26628" name="灯片编号占位符 3">
            <a:extLst>
              <a:ext uri="{FF2B5EF4-FFF2-40B4-BE49-F238E27FC236}">
                <a16:creationId xmlns:a16="http://schemas.microsoft.com/office/drawing/2014/main" id="{D169F8F4-FE70-4FF2-B38F-F51911E1083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11A091E8-0DD9-453D-BF61-246415466914}" type="slidenum">
              <a:rPr lang="zh-CN" altLang="en-US" sz="1200"/>
              <a:pPr/>
              <a:t>6</a:t>
            </a:fld>
            <a:endParaRPr lang="en-US" altLang="zh-CN"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a:extLst>
              <a:ext uri="{FF2B5EF4-FFF2-40B4-BE49-F238E27FC236}">
                <a16:creationId xmlns:a16="http://schemas.microsoft.com/office/drawing/2014/main" id="{10B03A53-3C01-49FD-A999-A56E72807FCA}"/>
              </a:ext>
            </a:extLst>
          </p:cNvPr>
          <p:cNvSpPr>
            <a:spLocks noGrp="1" noRot="1" noChangeAspect="1" noTextEdit="1"/>
          </p:cNvSpPr>
          <p:nvPr>
            <p:ph type="sldImg"/>
          </p:nvPr>
        </p:nvSpPr>
        <p:spPr>
          <a:ln/>
        </p:spPr>
      </p:sp>
      <p:sp>
        <p:nvSpPr>
          <p:cNvPr id="31747" name="备注占位符 2">
            <a:extLst>
              <a:ext uri="{FF2B5EF4-FFF2-40B4-BE49-F238E27FC236}">
                <a16:creationId xmlns:a16="http://schemas.microsoft.com/office/drawing/2014/main" id="{0E1538F6-ABDF-4370-ABBD-13C097392CA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t>最后的叶子节点</a:t>
            </a:r>
            <a:r>
              <a:rPr lang="en-US" altLang="zh-CN"/>
              <a:t>94</a:t>
            </a:r>
            <a:r>
              <a:rPr lang="zh-CN" altLang="en-US"/>
              <a:t>，应该为右子树。</a:t>
            </a:r>
          </a:p>
        </p:txBody>
      </p:sp>
      <p:sp>
        <p:nvSpPr>
          <p:cNvPr id="31748" name="灯片编号占位符 3">
            <a:extLst>
              <a:ext uri="{FF2B5EF4-FFF2-40B4-BE49-F238E27FC236}">
                <a16:creationId xmlns:a16="http://schemas.microsoft.com/office/drawing/2014/main" id="{C2DE33A2-DC53-4092-881B-2FF043566FC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50757F1E-F0FC-469F-83F1-1C26C63D9575}" type="slidenum">
              <a:rPr lang="zh-CN" altLang="en-US" sz="1200"/>
              <a:pPr/>
              <a:t>10</a:t>
            </a:fld>
            <a:endParaRPr lang="en-US" altLang="zh-CN"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a:extLst>
              <a:ext uri="{FF2B5EF4-FFF2-40B4-BE49-F238E27FC236}">
                <a16:creationId xmlns:a16="http://schemas.microsoft.com/office/drawing/2014/main" id="{5BC0DA3E-989B-46EB-967C-F494A7A2FB34}"/>
              </a:ext>
            </a:extLst>
          </p:cNvPr>
          <p:cNvSpPr>
            <a:spLocks noGrp="1" noRot="1" noChangeAspect="1" noTextEdit="1"/>
          </p:cNvSpPr>
          <p:nvPr>
            <p:ph type="sldImg"/>
          </p:nvPr>
        </p:nvSpPr>
        <p:spPr>
          <a:ln/>
        </p:spPr>
      </p:sp>
      <p:sp>
        <p:nvSpPr>
          <p:cNvPr id="33795" name="备注占位符 2">
            <a:extLst>
              <a:ext uri="{FF2B5EF4-FFF2-40B4-BE49-F238E27FC236}">
                <a16:creationId xmlns:a16="http://schemas.microsoft.com/office/drawing/2014/main" id="{DC695043-80C0-4419-B107-2D90DAC901D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宋体" panose="02010600030101010101" pitchFamily="2" charset="-122"/>
              </a:rPr>
              <a:t>第一步：先对索引表进行对分查找（或线性查找），以确定目标记录在哪一块（</a:t>
            </a:r>
            <a:r>
              <a:rPr lang="zh-CN" altLang="en-US" b="1" dirty="0">
                <a:latin typeface="宋体" panose="02010600030101010101" pitchFamily="2" charset="-122"/>
              </a:rPr>
              <a:t>就是前面的算法查找失败时，下界指示器所指的块</a:t>
            </a:r>
            <a:r>
              <a:rPr lang="zh-CN" altLang="en-US" dirty="0">
                <a:latin typeface="宋体" panose="02010600030101010101" pitchFamily="2" charset="-122"/>
              </a:rPr>
              <a:t>）</a:t>
            </a:r>
            <a:endParaRPr lang="en-US" altLang="zh-CN" dirty="0">
              <a:latin typeface="宋体" panose="02010600030101010101" pitchFamily="2" charset="-122"/>
            </a:endParaRPr>
          </a:p>
          <a:p>
            <a:r>
              <a:rPr lang="zh-CN" altLang="en-US" dirty="0">
                <a:latin typeface="宋体" panose="02010600030101010101" pitchFamily="2" charset="-122"/>
              </a:rPr>
              <a:t>类似查字典</a:t>
            </a:r>
          </a:p>
        </p:txBody>
      </p:sp>
      <p:sp>
        <p:nvSpPr>
          <p:cNvPr id="33796" name="灯片编号占位符 3">
            <a:extLst>
              <a:ext uri="{FF2B5EF4-FFF2-40B4-BE49-F238E27FC236}">
                <a16:creationId xmlns:a16="http://schemas.microsoft.com/office/drawing/2014/main" id="{29564B85-A32D-4F3C-8CD1-56768E7AEAB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9162FB2E-39B3-4FF7-9B61-9C969FE3DF7E}" type="slidenum">
              <a:rPr lang="zh-CN" altLang="en-US" sz="1200"/>
              <a:pPr/>
              <a:t>11</a:t>
            </a:fld>
            <a:endParaRPr lang="en-US" altLang="zh-CN"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对分查找索引，</a:t>
            </a:r>
            <a:r>
              <a:rPr lang="en-US" altLang="zh-CN" dirty="0"/>
              <a:t>ASL</a:t>
            </a:r>
            <a:r>
              <a:rPr lang="zh-CN" altLang="en-US" dirty="0"/>
              <a:t>与对分查找一个数量级</a:t>
            </a:r>
            <a:endParaRPr lang="en-US" altLang="zh-CN" dirty="0"/>
          </a:p>
          <a:p>
            <a:r>
              <a:rPr lang="zh-CN" altLang="en-US" dirty="0"/>
              <a:t>顺序查找，</a:t>
            </a:r>
            <a:r>
              <a:rPr lang="en-US" altLang="zh-CN" dirty="0"/>
              <a:t>ASL</a:t>
            </a:r>
            <a:r>
              <a:rPr lang="zh-CN" altLang="en-US" dirty="0"/>
              <a:t>与线性查找一个数量级</a:t>
            </a:r>
            <a:endParaRPr lang="en-US" altLang="zh-CN" dirty="0"/>
          </a:p>
          <a:p>
            <a:r>
              <a:rPr lang="zh-CN" altLang="en-US" dirty="0"/>
              <a:t>两个加起来介于两者之间</a:t>
            </a:r>
            <a:endParaRPr lang="en-US" altLang="zh-CN" dirty="0"/>
          </a:p>
          <a:p>
            <a:r>
              <a:rPr lang="zh-CN" altLang="en-US" dirty="0"/>
              <a:t>块内无序，块间有序。块内无序，内部存储是任意的，插入删除容易。链表也是如此，适用于链表。</a:t>
            </a:r>
            <a:endParaRPr lang="en-US" altLang="zh-CN" dirty="0"/>
          </a:p>
          <a:p>
            <a:r>
              <a:rPr lang="zh-CN" altLang="en-US" dirty="0"/>
              <a:t>对分查找需要有序，链表通常不是有序，适用于顺序表，不适用于链表。</a:t>
            </a:r>
          </a:p>
        </p:txBody>
      </p:sp>
      <p:sp>
        <p:nvSpPr>
          <p:cNvPr id="4" name="灯片编号占位符 3"/>
          <p:cNvSpPr>
            <a:spLocks noGrp="1"/>
          </p:cNvSpPr>
          <p:nvPr>
            <p:ph type="sldNum" sz="quarter" idx="10"/>
          </p:nvPr>
        </p:nvSpPr>
        <p:spPr/>
        <p:txBody>
          <a:bodyPr/>
          <a:lstStyle/>
          <a:p>
            <a:fld id="{34B6F138-F419-4BC2-9AA2-928A8FC7C385}" type="slidenum">
              <a:rPr lang="zh-CN" altLang="en-US" smtClean="0"/>
              <a:pPr/>
              <a:t>12</a:t>
            </a:fld>
            <a:endParaRPr lang="en-US" altLang="zh-CN"/>
          </a:p>
        </p:txBody>
      </p:sp>
    </p:spTree>
    <p:extLst>
      <p:ext uri="{BB962C8B-B14F-4D97-AF65-F5344CB8AC3E}">
        <p14:creationId xmlns:p14="http://schemas.microsoft.com/office/powerpoint/2010/main" val="13369580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a:extLst>
              <a:ext uri="{FF2B5EF4-FFF2-40B4-BE49-F238E27FC236}">
                <a16:creationId xmlns:a16="http://schemas.microsoft.com/office/drawing/2014/main" id="{24491F0E-57D1-434D-92D7-9FDF530C8CFF}"/>
              </a:ext>
            </a:extLst>
          </p:cNvPr>
          <p:cNvSpPr>
            <a:spLocks noGrp="1" noRot="1" noChangeAspect="1" noTextEdit="1"/>
          </p:cNvSpPr>
          <p:nvPr>
            <p:ph type="sldImg"/>
          </p:nvPr>
        </p:nvSpPr>
        <p:spPr>
          <a:ln/>
        </p:spPr>
      </p:sp>
      <p:sp>
        <p:nvSpPr>
          <p:cNvPr id="36867" name="备注占位符 2">
            <a:extLst>
              <a:ext uri="{FF2B5EF4-FFF2-40B4-BE49-F238E27FC236}">
                <a16:creationId xmlns:a16="http://schemas.microsoft.com/office/drawing/2014/main" id="{723A6183-5B38-4C0D-90A0-39C360684101}"/>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t>二叉排序树前面介绍过，</a:t>
            </a:r>
            <a:r>
              <a:rPr lang="zh-CN" altLang="en-US" b="1"/>
              <a:t>这里重点介绍下页的查找算法。</a:t>
            </a:r>
          </a:p>
        </p:txBody>
      </p:sp>
      <p:sp>
        <p:nvSpPr>
          <p:cNvPr id="36868" name="灯片编号占位符 3">
            <a:extLst>
              <a:ext uri="{FF2B5EF4-FFF2-40B4-BE49-F238E27FC236}">
                <a16:creationId xmlns:a16="http://schemas.microsoft.com/office/drawing/2014/main" id="{6CD1F8E8-C137-4586-A1B1-2336E191A08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8213">
              <a:defRPr sz="1400">
                <a:solidFill>
                  <a:schemeClr val="tx1"/>
                </a:solidFill>
                <a:latin typeface="Times New Roman" panose="02020603050405020304" pitchFamily="18" charset="0"/>
                <a:ea typeface="宋体" panose="02010600030101010101" pitchFamily="2" charset="-122"/>
              </a:defRPr>
            </a:lvl1pPr>
            <a:lvl2pPr marL="742950" indent="-285750" defTabSz="938213">
              <a:defRPr sz="1400">
                <a:solidFill>
                  <a:schemeClr val="tx1"/>
                </a:solidFill>
                <a:latin typeface="Times New Roman" panose="02020603050405020304" pitchFamily="18" charset="0"/>
                <a:ea typeface="宋体" panose="02010600030101010101" pitchFamily="2" charset="-122"/>
              </a:defRPr>
            </a:lvl2pPr>
            <a:lvl3pPr marL="1143000" indent="-228600" defTabSz="938213">
              <a:defRPr sz="1400">
                <a:solidFill>
                  <a:schemeClr val="tx1"/>
                </a:solidFill>
                <a:latin typeface="Times New Roman" panose="02020603050405020304" pitchFamily="18" charset="0"/>
                <a:ea typeface="宋体" panose="02010600030101010101" pitchFamily="2" charset="-122"/>
              </a:defRPr>
            </a:lvl3pPr>
            <a:lvl4pPr marL="1600200" indent="-228600" defTabSz="938213">
              <a:defRPr sz="1400">
                <a:solidFill>
                  <a:schemeClr val="tx1"/>
                </a:solidFill>
                <a:latin typeface="Times New Roman" panose="02020603050405020304" pitchFamily="18" charset="0"/>
                <a:ea typeface="宋体" panose="02010600030101010101" pitchFamily="2" charset="-122"/>
              </a:defRPr>
            </a:lvl4pPr>
            <a:lvl5pPr marL="2057400" indent="-228600" defTabSz="938213">
              <a:defRPr sz="1400">
                <a:solidFill>
                  <a:schemeClr val="tx1"/>
                </a:solidFill>
                <a:latin typeface="Times New Roman" panose="02020603050405020304" pitchFamily="18" charset="0"/>
                <a:ea typeface="宋体" panose="02010600030101010101" pitchFamily="2" charset="-122"/>
              </a:defRPr>
            </a:lvl5pPr>
            <a:lvl6pPr marL="25146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6pPr>
            <a:lvl7pPr marL="29718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7pPr>
            <a:lvl8pPr marL="34290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8pPr>
            <a:lvl9pPr marL="3886200" indent="-228600" defTabSz="938213" eaLnBrk="0" fontAlgn="base" hangingPunct="0">
              <a:spcBef>
                <a:spcPct val="0"/>
              </a:spcBef>
              <a:spcAft>
                <a:spcPct val="0"/>
              </a:spcAft>
              <a:defRPr sz="1400">
                <a:solidFill>
                  <a:schemeClr val="tx1"/>
                </a:solidFill>
                <a:latin typeface="Times New Roman" panose="02020603050405020304" pitchFamily="18" charset="0"/>
                <a:ea typeface="宋体" panose="02010600030101010101" pitchFamily="2" charset="-122"/>
              </a:defRPr>
            </a:lvl9pPr>
          </a:lstStyle>
          <a:p>
            <a:fld id="{608159FE-894A-4FC9-9FFE-B0281398C82E}" type="slidenum">
              <a:rPr lang="zh-CN" altLang="en-US" sz="1200"/>
              <a:pPr/>
              <a:t>13</a:t>
            </a:fld>
            <a:endParaRPr lang="en-US" altLang="zh-CN" sz="120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4" name="图片 6" descr="dd9.tif">
            <a:extLst>
              <a:ext uri="{FF2B5EF4-FFF2-40B4-BE49-F238E27FC236}">
                <a16:creationId xmlns:a16="http://schemas.microsoft.com/office/drawing/2014/main" id="{70D6C06A-FB4C-4844-BB70-BC97F2143D7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5" name="日期占位符 3">
            <a:extLst>
              <a:ext uri="{FF2B5EF4-FFF2-40B4-BE49-F238E27FC236}">
                <a16:creationId xmlns:a16="http://schemas.microsoft.com/office/drawing/2014/main" id="{E269C710-B49E-4E68-A3A6-9A3CC3E525C0}"/>
              </a:ext>
            </a:extLst>
          </p:cNvPr>
          <p:cNvSpPr>
            <a:spLocks noGrp="1"/>
          </p:cNvSpPr>
          <p:nvPr>
            <p:ph type="dt" sz="half" idx="10"/>
          </p:nvPr>
        </p:nvSpPr>
        <p:spPr/>
        <p:txBody>
          <a:bodyPr/>
          <a:lstStyle>
            <a:lvl1pPr>
              <a:defRPr/>
            </a:lvl1pPr>
          </a:lstStyle>
          <a:p>
            <a:pPr>
              <a:defRPr/>
            </a:pPr>
            <a:endParaRPr lang="en-US" altLang="zh-CN"/>
          </a:p>
        </p:txBody>
      </p:sp>
      <p:sp>
        <p:nvSpPr>
          <p:cNvPr id="6" name="页脚占位符 4">
            <a:extLst>
              <a:ext uri="{FF2B5EF4-FFF2-40B4-BE49-F238E27FC236}">
                <a16:creationId xmlns:a16="http://schemas.microsoft.com/office/drawing/2014/main" id="{B29923D3-1947-43E6-BB0C-1801652E8072}"/>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7" name="灯片编号占位符 5">
            <a:extLst>
              <a:ext uri="{FF2B5EF4-FFF2-40B4-BE49-F238E27FC236}">
                <a16:creationId xmlns:a16="http://schemas.microsoft.com/office/drawing/2014/main" id="{E8EAC5D6-4199-49F9-90B7-E64931E4971F}"/>
              </a:ext>
            </a:extLst>
          </p:cNvPr>
          <p:cNvSpPr>
            <a:spLocks noGrp="1"/>
          </p:cNvSpPr>
          <p:nvPr>
            <p:ph type="sldNum" sz="quarter" idx="12"/>
          </p:nvPr>
        </p:nvSpPr>
        <p:spPr/>
        <p:txBody>
          <a:bodyPr/>
          <a:lstStyle>
            <a:lvl1pPr>
              <a:defRPr/>
            </a:lvl1pPr>
          </a:lstStyle>
          <a:p>
            <a:fld id="{97471C1A-7AC5-49CC-8CCE-50CAD5FFB145}" type="slidenum">
              <a:rPr lang="zh-CN" altLang="en-US" smtClean="0"/>
              <a:pPr/>
              <a:t>‹#›</a:t>
            </a:fld>
            <a:endParaRPr lang="en-US" altLang="zh-CN">
              <a:latin typeface="Times New Roman" panose="02020603050405020304" pitchFamily="18" charset="0"/>
            </a:endParaRPr>
          </a:p>
        </p:txBody>
      </p:sp>
      <p:pic>
        <p:nvPicPr>
          <p:cNvPr id="8" name="图片 7">
            <a:extLst>
              <a:ext uri="{FF2B5EF4-FFF2-40B4-BE49-F238E27FC236}">
                <a16:creationId xmlns:a16="http://schemas.microsoft.com/office/drawing/2014/main" id="{D87BBC5C-DAE4-4329-9D5D-FB4A5AAB34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36296" y="136564"/>
            <a:ext cx="1639337" cy="1521325"/>
          </a:xfrm>
          <a:prstGeom prst="rect">
            <a:avLst/>
          </a:prstGeom>
        </p:spPr>
      </p:pic>
    </p:spTree>
    <p:extLst>
      <p:ext uri="{BB962C8B-B14F-4D97-AF65-F5344CB8AC3E}">
        <p14:creationId xmlns:p14="http://schemas.microsoft.com/office/powerpoint/2010/main" val="2776237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8E25C3-328A-47C6-8AB8-AD9B9E020513}"/>
              </a:ext>
            </a:extLst>
          </p:cNvPr>
          <p:cNvSpPr>
            <a:spLocks noGrp="1"/>
          </p:cNvSpPr>
          <p:nvPr>
            <p:ph type="dt" sz="half" idx="10"/>
          </p:nvPr>
        </p:nvSpPr>
        <p:spPr/>
        <p:txBody>
          <a:bodyPr/>
          <a:lstStyle>
            <a:lvl1pPr>
              <a:defRPr/>
            </a:lvl1pPr>
          </a:lstStyle>
          <a:p>
            <a:pPr>
              <a:defRPr/>
            </a:pPr>
            <a:endParaRPr lang="en-US" altLang="zh-CN"/>
          </a:p>
        </p:txBody>
      </p:sp>
      <p:sp>
        <p:nvSpPr>
          <p:cNvPr id="5" name="页脚占位符 4">
            <a:extLst>
              <a:ext uri="{FF2B5EF4-FFF2-40B4-BE49-F238E27FC236}">
                <a16:creationId xmlns:a16="http://schemas.microsoft.com/office/drawing/2014/main" id="{677D9E67-9F39-491F-A5CC-30E6ED9F1647}"/>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6" name="灯片编号占位符 5">
            <a:extLst>
              <a:ext uri="{FF2B5EF4-FFF2-40B4-BE49-F238E27FC236}">
                <a16:creationId xmlns:a16="http://schemas.microsoft.com/office/drawing/2014/main" id="{50CCFC24-FBA5-4EFB-87B6-F2A8FEFE8F0C}"/>
              </a:ext>
            </a:extLst>
          </p:cNvPr>
          <p:cNvSpPr>
            <a:spLocks noGrp="1"/>
          </p:cNvSpPr>
          <p:nvPr>
            <p:ph type="sldNum" sz="quarter" idx="12"/>
          </p:nvPr>
        </p:nvSpPr>
        <p:spPr/>
        <p:txBody>
          <a:bodyPr/>
          <a:lstStyle>
            <a:lvl1pPr>
              <a:defRPr/>
            </a:lvl1pPr>
          </a:lstStyle>
          <a:p>
            <a:fld id="{7E446BFD-EC82-447A-BE3E-F451B46364AF}" type="slidenum">
              <a:rPr lang="zh-CN" altLang="en-US" smtClean="0"/>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6896751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33594744-11B4-49A0-8968-E7E528C1363B}"/>
              </a:ext>
            </a:extLst>
          </p:cNvPr>
          <p:cNvSpPr>
            <a:spLocks noGrp="1"/>
          </p:cNvSpPr>
          <p:nvPr>
            <p:ph type="dt" sz="half" idx="10"/>
          </p:nvPr>
        </p:nvSpPr>
        <p:spPr/>
        <p:txBody>
          <a:bodyPr/>
          <a:lstStyle>
            <a:lvl1pPr>
              <a:defRPr/>
            </a:lvl1pPr>
          </a:lstStyle>
          <a:p>
            <a:pPr>
              <a:defRPr/>
            </a:pPr>
            <a:endParaRPr lang="en-US" altLang="zh-CN"/>
          </a:p>
        </p:txBody>
      </p:sp>
      <p:sp>
        <p:nvSpPr>
          <p:cNvPr id="5" name="页脚占位符 4">
            <a:extLst>
              <a:ext uri="{FF2B5EF4-FFF2-40B4-BE49-F238E27FC236}">
                <a16:creationId xmlns:a16="http://schemas.microsoft.com/office/drawing/2014/main" id="{1889185F-5EA8-45BF-AE70-10E784044CFF}"/>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6" name="灯片编号占位符 5">
            <a:extLst>
              <a:ext uri="{FF2B5EF4-FFF2-40B4-BE49-F238E27FC236}">
                <a16:creationId xmlns:a16="http://schemas.microsoft.com/office/drawing/2014/main" id="{D37C889A-734A-4962-B35D-74C1D9CD5B81}"/>
              </a:ext>
            </a:extLst>
          </p:cNvPr>
          <p:cNvSpPr>
            <a:spLocks noGrp="1"/>
          </p:cNvSpPr>
          <p:nvPr>
            <p:ph type="sldNum" sz="quarter" idx="12"/>
          </p:nvPr>
        </p:nvSpPr>
        <p:spPr/>
        <p:txBody>
          <a:bodyPr/>
          <a:lstStyle>
            <a:lvl1pPr>
              <a:defRPr/>
            </a:lvl1pPr>
          </a:lstStyle>
          <a:p>
            <a:fld id="{1BFC64D0-F02F-4C30-AEDF-4271A7E9DAD6}" type="slidenum">
              <a:rPr lang="zh-CN" altLang="en-US" smtClean="0"/>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20840788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85800" y="77788"/>
            <a:ext cx="7772400" cy="914400"/>
          </a:xfrm>
        </p:spPr>
        <p:txBody>
          <a:bodyPr/>
          <a:lstStyle/>
          <a:p>
            <a:r>
              <a:rPr lang="zh-CN" altLang="en-US"/>
              <a:t>单击此处编辑母版标题样式</a:t>
            </a:r>
          </a:p>
        </p:txBody>
      </p:sp>
      <p:sp>
        <p:nvSpPr>
          <p:cNvPr id="3" name="文本占位符 2"/>
          <p:cNvSpPr>
            <a:spLocks noGrp="1"/>
          </p:cNvSpPr>
          <p:nvPr>
            <p:ph type="body" sz="half" idx="1"/>
          </p:nvPr>
        </p:nvSpPr>
        <p:spPr>
          <a:xfrm>
            <a:off x="76200" y="1125538"/>
            <a:ext cx="4457700" cy="561181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86300" y="1125538"/>
            <a:ext cx="4457700" cy="561181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80978592-A193-4E41-92AA-11C104E34F36}"/>
              </a:ext>
            </a:extLst>
          </p:cNvPr>
          <p:cNvSpPr>
            <a:spLocks noGrp="1"/>
          </p:cNvSpPr>
          <p:nvPr>
            <p:ph type="dt" sz="half" idx="10"/>
          </p:nvPr>
        </p:nvSpPr>
        <p:spPr/>
        <p:txBody>
          <a:bodyPr/>
          <a:lstStyle>
            <a:lvl1pPr>
              <a:defRPr/>
            </a:lvl1pPr>
          </a:lstStyle>
          <a:p>
            <a:pPr>
              <a:defRPr/>
            </a:pPr>
            <a:endParaRPr lang="en-US" altLang="zh-CN"/>
          </a:p>
        </p:txBody>
      </p:sp>
      <p:sp>
        <p:nvSpPr>
          <p:cNvPr id="6" name="页脚占位符 5">
            <a:extLst>
              <a:ext uri="{FF2B5EF4-FFF2-40B4-BE49-F238E27FC236}">
                <a16:creationId xmlns:a16="http://schemas.microsoft.com/office/drawing/2014/main" id="{9AECC03F-0242-4181-B933-5505CFDF6762}"/>
              </a:ext>
            </a:extLst>
          </p:cNvPr>
          <p:cNvSpPr>
            <a:spLocks noGrp="1"/>
          </p:cNvSpPr>
          <p:nvPr>
            <p:ph type="ftr" sz="quarter" idx="11"/>
          </p:nvPr>
        </p:nvSpPr>
        <p:spPr/>
        <p:txBody>
          <a:bodyPr/>
          <a:lstStyle>
            <a:lvl1pPr>
              <a:defRPr/>
            </a:lvl1pPr>
          </a:lstStyle>
          <a:p>
            <a:pPr>
              <a:defRPr/>
            </a:pPr>
            <a:r>
              <a:rPr lang="zh-CN" altLang="en-US"/>
              <a:t>软件技术基础 东北大学 王庆 2004 R2</a:t>
            </a:r>
            <a:endParaRPr lang="en-US" altLang="zh-CN"/>
          </a:p>
        </p:txBody>
      </p:sp>
      <p:sp>
        <p:nvSpPr>
          <p:cNvPr id="7" name="灯片编号占位符 6">
            <a:extLst>
              <a:ext uri="{FF2B5EF4-FFF2-40B4-BE49-F238E27FC236}">
                <a16:creationId xmlns:a16="http://schemas.microsoft.com/office/drawing/2014/main" id="{DA2328E0-6F50-4898-A685-510412CF20FB}"/>
              </a:ext>
            </a:extLst>
          </p:cNvPr>
          <p:cNvSpPr>
            <a:spLocks noGrp="1"/>
          </p:cNvSpPr>
          <p:nvPr>
            <p:ph type="sldNum" sz="quarter" idx="12"/>
          </p:nvPr>
        </p:nvSpPr>
        <p:spPr/>
        <p:txBody>
          <a:bodyPr/>
          <a:lstStyle>
            <a:lvl1pPr>
              <a:defRPr/>
            </a:lvl1pPr>
          </a:lstStyle>
          <a:p>
            <a:fld id="{E44BE7E9-236D-41A8-B0C7-118DEEC5C12B}" type="slidenum">
              <a:rPr lang="zh-CN" altLang="en-US"/>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886525130"/>
      </p:ext>
    </p:extLst>
  </p:cSld>
  <p:clrMapOvr>
    <a:masterClrMapping/>
  </p:clrMapOvr>
  <p:transition advClick="0"/>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685800" y="44450"/>
            <a:ext cx="7772400" cy="914400"/>
          </a:xfrm>
        </p:spPr>
        <p:txBody>
          <a:bodyPr/>
          <a:lstStyle/>
          <a:p>
            <a:r>
              <a:rPr lang="zh-CN" altLang="en-US"/>
              <a:t>单击此处编辑母版标题样式</a:t>
            </a:r>
          </a:p>
        </p:txBody>
      </p:sp>
      <p:sp>
        <p:nvSpPr>
          <p:cNvPr id="3" name="文本占位符 2"/>
          <p:cNvSpPr>
            <a:spLocks noGrp="1"/>
          </p:cNvSpPr>
          <p:nvPr>
            <p:ph type="body" sz="half" idx="1"/>
          </p:nvPr>
        </p:nvSpPr>
        <p:spPr>
          <a:xfrm>
            <a:off x="49213" y="1101725"/>
            <a:ext cx="4419600" cy="547687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4621213" y="1101725"/>
            <a:ext cx="4421187" cy="26622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4621213" y="3916363"/>
            <a:ext cx="4421187" cy="266223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日期占位符 5">
            <a:extLst>
              <a:ext uri="{FF2B5EF4-FFF2-40B4-BE49-F238E27FC236}">
                <a16:creationId xmlns:a16="http://schemas.microsoft.com/office/drawing/2014/main" id="{1AB048D8-E10A-4573-940C-14D95A15E0CE}"/>
              </a:ext>
            </a:extLst>
          </p:cNvPr>
          <p:cNvSpPr>
            <a:spLocks noGrp="1"/>
          </p:cNvSpPr>
          <p:nvPr>
            <p:ph type="dt" sz="half" idx="10"/>
          </p:nvPr>
        </p:nvSpPr>
        <p:spPr/>
        <p:txBody>
          <a:bodyPr/>
          <a:lstStyle>
            <a:lvl1pPr>
              <a:defRPr/>
            </a:lvl1pPr>
          </a:lstStyle>
          <a:p>
            <a:pPr>
              <a:defRPr/>
            </a:pPr>
            <a:endParaRPr lang="en-US" altLang="zh-CN"/>
          </a:p>
        </p:txBody>
      </p:sp>
      <p:sp>
        <p:nvSpPr>
          <p:cNvPr id="7" name="页脚占位符 6">
            <a:extLst>
              <a:ext uri="{FF2B5EF4-FFF2-40B4-BE49-F238E27FC236}">
                <a16:creationId xmlns:a16="http://schemas.microsoft.com/office/drawing/2014/main" id="{7D30C14C-1221-4891-AE6A-27E43C5B10F7}"/>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8" name="灯片编号占位符 7">
            <a:extLst>
              <a:ext uri="{FF2B5EF4-FFF2-40B4-BE49-F238E27FC236}">
                <a16:creationId xmlns:a16="http://schemas.microsoft.com/office/drawing/2014/main" id="{C9BABABC-BA02-42C8-8794-E6839850B02E}"/>
              </a:ext>
            </a:extLst>
          </p:cNvPr>
          <p:cNvSpPr>
            <a:spLocks noGrp="1"/>
          </p:cNvSpPr>
          <p:nvPr>
            <p:ph type="sldNum" sz="quarter" idx="12"/>
          </p:nvPr>
        </p:nvSpPr>
        <p:spPr/>
        <p:txBody>
          <a:bodyPr/>
          <a:lstStyle>
            <a:lvl1pPr>
              <a:defRPr/>
            </a:lvl1pPr>
          </a:lstStyle>
          <a:p>
            <a:fld id="{95D5AD3C-26C3-4BED-A925-56FDDD4035BA}" type="slidenum">
              <a:rPr lang="zh-CN" altLang="en-US"/>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1421506195"/>
      </p:ext>
    </p:extLst>
  </p:cSld>
  <p:clrMapOvr>
    <a:masterClrMapping/>
  </p:clrMapOvr>
  <p:transition advClick="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4" name="图片 4" descr="dd6.tif">
            <a:extLst>
              <a:ext uri="{FF2B5EF4-FFF2-40B4-BE49-F238E27FC236}">
                <a16:creationId xmlns:a16="http://schemas.microsoft.com/office/drawing/2014/main" id="{9EC87CC6-7892-4564-B569-533D6C0A8B6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60089D8E-7584-4543-8BBA-4F58159060B5}"/>
              </a:ext>
            </a:extLst>
          </p:cNvPr>
          <p:cNvSpPr>
            <a:spLocks noGrp="1"/>
          </p:cNvSpPr>
          <p:nvPr>
            <p:ph type="dt" sz="half" idx="10"/>
          </p:nvPr>
        </p:nvSpPr>
        <p:spPr/>
        <p:txBody>
          <a:bodyPr/>
          <a:lstStyle>
            <a:lvl1pPr>
              <a:defRPr/>
            </a:lvl1pPr>
          </a:lstStyle>
          <a:p>
            <a:pPr>
              <a:defRPr/>
            </a:pPr>
            <a:endParaRPr lang="en-US" altLang="zh-CN"/>
          </a:p>
        </p:txBody>
      </p:sp>
      <p:sp>
        <p:nvSpPr>
          <p:cNvPr id="6" name="页脚占位符 4">
            <a:extLst>
              <a:ext uri="{FF2B5EF4-FFF2-40B4-BE49-F238E27FC236}">
                <a16:creationId xmlns:a16="http://schemas.microsoft.com/office/drawing/2014/main" id="{4D203C7D-D42A-4F6A-AF71-A3103B75ABCF}"/>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7" name="灯片编号占位符 5">
            <a:extLst>
              <a:ext uri="{FF2B5EF4-FFF2-40B4-BE49-F238E27FC236}">
                <a16:creationId xmlns:a16="http://schemas.microsoft.com/office/drawing/2014/main" id="{8CFD3A6C-4152-42F8-A90B-101E4EFBCA1E}"/>
              </a:ext>
            </a:extLst>
          </p:cNvPr>
          <p:cNvSpPr>
            <a:spLocks noGrp="1"/>
          </p:cNvSpPr>
          <p:nvPr>
            <p:ph type="sldNum" sz="quarter" idx="12"/>
          </p:nvPr>
        </p:nvSpPr>
        <p:spPr/>
        <p:txBody>
          <a:bodyPr/>
          <a:lstStyle>
            <a:lvl1pPr>
              <a:defRPr/>
            </a:lvl1pPr>
          </a:lstStyle>
          <a:p>
            <a:fld id="{20D626F0-F6D3-4DB7-B446-C18FCDB8DFC1}" type="slidenum">
              <a:rPr lang="zh-CN" altLang="en-US" smtClean="0"/>
              <a:pPr/>
              <a:t>‹#›</a:t>
            </a:fld>
            <a:endParaRPr lang="en-US" altLang="zh-CN">
              <a:latin typeface="Times New Roman" panose="02020603050405020304" pitchFamily="18" charset="0"/>
            </a:endParaRPr>
          </a:p>
        </p:txBody>
      </p:sp>
      <p:pic>
        <p:nvPicPr>
          <p:cNvPr id="8" name="图片 7">
            <a:extLst>
              <a:ext uri="{FF2B5EF4-FFF2-40B4-BE49-F238E27FC236}">
                <a16:creationId xmlns:a16="http://schemas.microsoft.com/office/drawing/2014/main" id="{5CA4CD46-7314-4FC1-834A-B500272093B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7945" y="215281"/>
            <a:ext cx="834866" cy="774766"/>
          </a:xfrm>
          <a:prstGeom prst="rect">
            <a:avLst/>
          </a:prstGeom>
        </p:spPr>
      </p:pic>
    </p:spTree>
    <p:extLst>
      <p:ext uri="{BB962C8B-B14F-4D97-AF65-F5344CB8AC3E}">
        <p14:creationId xmlns:p14="http://schemas.microsoft.com/office/powerpoint/2010/main" val="3694661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E72258CC-1566-46B3-9766-9ABC23E08277}"/>
              </a:ext>
            </a:extLst>
          </p:cNvPr>
          <p:cNvSpPr>
            <a:spLocks noGrp="1"/>
          </p:cNvSpPr>
          <p:nvPr>
            <p:ph type="dt" sz="half" idx="10"/>
          </p:nvPr>
        </p:nvSpPr>
        <p:spPr/>
        <p:txBody>
          <a:bodyPr/>
          <a:lstStyle>
            <a:lvl1pPr>
              <a:defRPr/>
            </a:lvl1pPr>
          </a:lstStyle>
          <a:p>
            <a:pPr>
              <a:defRPr/>
            </a:pPr>
            <a:endParaRPr lang="en-US" altLang="zh-CN"/>
          </a:p>
        </p:txBody>
      </p:sp>
      <p:sp>
        <p:nvSpPr>
          <p:cNvPr id="5" name="页脚占位符 4">
            <a:extLst>
              <a:ext uri="{FF2B5EF4-FFF2-40B4-BE49-F238E27FC236}">
                <a16:creationId xmlns:a16="http://schemas.microsoft.com/office/drawing/2014/main" id="{533E9635-6980-4F51-91F5-9EE5A62602C7}"/>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6" name="灯片编号占位符 5">
            <a:extLst>
              <a:ext uri="{FF2B5EF4-FFF2-40B4-BE49-F238E27FC236}">
                <a16:creationId xmlns:a16="http://schemas.microsoft.com/office/drawing/2014/main" id="{BA151B84-0F45-4A9B-B17C-B2225F8DE582}"/>
              </a:ext>
            </a:extLst>
          </p:cNvPr>
          <p:cNvSpPr>
            <a:spLocks noGrp="1"/>
          </p:cNvSpPr>
          <p:nvPr>
            <p:ph type="sldNum" sz="quarter" idx="12"/>
          </p:nvPr>
        </p:nvSpPr>
        <p:spPr/>
        <p:txBody>
          <a:bodyPr/>
          <a:lstStyle>
            <a:lvl1pPr>
              <a:defRPr/>
            </a:lvl1pPr>
          </a:lstStyle>
          <a:p>
            <a:fld id="{879B7F5D-888C-40B6-9F71-9C4BA2526828}" type="slidenum">
              <a:rPr lang="zh-CN" altLang="en-US" smtClean="0"/>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3913845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3EA7F253-E778-4BE8-9B9F-A42A97FB0EEE}"/>
              </a:ext>
            </a:extLst>
          </p:cNvPr>
          <p:cNvSpPr>
            <a:spLocks noGrp="1"/>
          </p:cNvSpPr>
          <p:nvPr>
            <p:ph type="dt" sz="half" idx="10"/>
          </p:nvPr>
        </p:nvSpPr>
        <p:spPr/>
        <p:txBody>
          <a:bodyPr/>
          <a:lstStyle>
            <a:lvl1pPr>
              <a:defRPr/>
            </a:lvl1pPr>
          </a:lstStyle>
          <a:p>
            <a:pPr>
              <a:defRPr/>
            </a:pPr>
            <a:endParaRPr lang="en-US" altLang="zh-CN"/>
          </a:p>
        </p:txBody>
      </p:sp>
      <p:sp>
        <p:nvSpPr>
          <p:cNvPr id="6" name="页脚占位符 4">
            <a:extLst>
              <a:ext uri="{FF2B5EF4-FFF2-40B4-BE49-F238E27FC236}">
                <a16:creationId xmlns:a16="http://schemas.microsoft.com/office/drawing/2014/main" id="{A8A25BDE-EB94-455F-8B06-0EB7E1381F41}"/>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7" name="灯片编号占位符 5">
            <a:extLst>
              <a:ext uri="{FF2B5EF4-FFF2-40B4-BE49-F238E27FC236}">
                <a16:creationId xmlns:a16="http://schemas.microsoft.com/office/drawing/2014/main" id="{296D2C24-AE62-4B62-B825-5C8C4C5545C6}"/>
              </a:ext>
            </a:extLst>
          </p:cNvPr>
          <p:cNvSpPr>
            <a:spLocks noGrp="1"/>
          </p:cNvSpPr>
          <p:nvPr>
            <p:ph type="sldNum" sz="quarter" idx="12"/>
          </p:nvPr>
        </p:nvSpPr>
        <p:spPr/>
        <p:txBody>
          <a:bodyPr/>
          <a:lstStyle>
            <a:lvl1pPr>
              <a:defRPr/>
            </a:lvl1pPr>
          </a:lstStyle>
          <a:p>
            <a:fld id="{27466261-B410-482B-961E-D06459F1A691}" type="slidenum">
              <a:rPr lang="zh-CN" altLang="en-US" smtClean="0"/>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658274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B6B0C21D-1CE6-4CEF-9A82-01CDFEEDB0D4}"/>
              </a:ext>
            </a:extLst>
          </p:cNvPr>
          <p:cNvSpPr>
            <a:spLocks noGrp="1"/>
          </p:cNvSpPr>
          <p:nvPr>
            <p:ph type="dt" sz="half" idx="10"/>
          </p:nvPr>
        </p:nvSpPr>
        <p:spPr/>
        <p:txBody>
          <a:bodyPr/>
          <a:lstStyle>
            <a:lvl1pPr>
              <a:defRPr/>
            </a:lvl1pPr>
          </a:lstStyle>
          <a:p>
            <a:pPr>
              <a:defRPr/>
            </a:pPr>
            <a:endParaRPr lang="en-US" altLang="zh-CN"/>
          </a:p>
        </p:txBody>
      </p:sp>
      <p:sp>
        <p:nvSpPr>
          <p:cNvPr id="8" name="页脚占位符 4">
            <a:extLst>
              <a:ext uri="{FF2B5EF4-FFF2-40B4-BE49-F238E27FC236}">
                <a16:creationId xmlns:a16="http://schemas.microsoft.com/office/drawing/2014/main" id="{DB9F5FA2-B659-4746-B55A-A651CDF606AD}"/>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9" name="灯片编号占位符 5">
            <a:extLst>
              <a:ext uri="{FF2B5EF4-FFF2-40B4-BE49-F238E27FC236}">
                <a16:creationId xmlns:a16="http://schemas.microsoft.com/office/drawing/2014/main" id="{6E0D8AEF-BDE5-472B-B6BF-76D525E9F714}"/>
              </a:ext>
            </a:extLst>
          </p:cNvPr>
          <p:cNvSpPr>
            <a:spLocks noGrp="1"/>
          </p:cNvSpPr>
          <p:nvPr>
            <p:ph type="sldNum" sz="quarter" idx="12"/>
          </p:nvPr>
        </p:nvSpPr>
        <p:spPr/>
        <p:txBody>
          <a:bodyPr/>
          <a:lstStyle>
            <a:lvl1pPr>
              <a:defRPr/>
            </a:lvl1pPr>
          </a:lstStyle>
          <a:p>
            <a:fld id="{72051314-12CE-4B1E-9F35-02BE005D4D7C}" type="slidenum">
              <a:rPr lang="zh-CN" altLang="en-US" smtClean="0"/>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3707785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E28FDAB9-1ED7-4DD1-A4A4-1D24C9533747}"/>
              </a:ext>
            </a:extLst>
          </p:cNvPr>
          <p:cNvSpPr>
            <a:spLocks noGrp="1"/>
          </p:cNvSpPr>
          <p:nvPr>
            <p:ph type="dt" sz="half" idx="10"/>
          </p:nvPr>
        </p:nvSpPr>
        <p:spPr/>
        <p:txBody>
          <a:bodyPr/>
          <a:lstStyle>
            <a:lvl1pPr>
              <a:defRPr/>
            </a:lvl1pPr>
          </a:lstStyle>
          <a:p>
            <a:pPr>
              <a:defRPr/>
            </a:pPr>
            <a:endParaRPr lang="en-US" altLang="zh-CN"/>
          </a:p>
        </p:txBody>
      </p:sp>
      <p:sp>
        <p:nvSpPr>
          <p:cNvPr id="4" name="页脚占位符 4">
            <a:extLst>
              <a:ext uri="{FF2B5EF4-FFF2-40B4-BE49-F238E27FC236}">
                <a16:creationId xmlns:a16="http://schemas.microsoft.com/office/drawing/2014/main" id="{BC085F6F-2E96-4232-8CAB-463C046B35F8}"/>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5" name="灯片编号占位符 5">
            <a:extLst>
              <a:ext uri="{FF2B5EF4-FFF2-40B4-BE49-F238E27FC236}">
                <a16:creationId xmlns:a16="http://schemas.microsoft.com/office/drawing/2014/main" id="{2DBBFAC8-2BF4-4D75-AF43-81FE428B2335}"/>
              </a:ext>
            </a:extLst>
          </p:cNvPr>
          <p:cNvSpPr>
            <a:spLocks noGrp="1"/>
          </p:cNvSpPr>
          <p:nvPr>
            <p:ph type="sldNum" sz="quarter" idx="12"/>
          </p:nvPr>
        </p:nvSpPr>
        <p:spPr/>
        <p:txBody>
          <a:bodyPr/>
          <a:lstStyle>
            <a:lvl1pPr>
              <a:defRPr/>
            </a:lvl1pPr>
          </a:lstStyle>
          <a:p>
            <a:fld id="{E6AEB786-AD5D-4BE0-AE3E-AD09B415CF80}" type="slidenum">
              <a:rPr lang="zh-CN" altLang="en-US" smtClean="0"/>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3973648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DD8C6B3A-40A7-4D7B-8CE9-D08B83281674}"/>
              </a:ext>
            </a:extLst>
          </p:cNvPr>
          <p:cNvSpPr>
            <a:spLocks noGrp="1"/>
          </p:cNvSpPr>
          <p:nvPr>
            <p:ph type="dt" sz="half" idx="10"/>
          </p:nvPr>
        </p:nvSpPr>
        <p:spPr/>
        <p:txBody>
          <a:bodyPr/>
          <a:lstStyle>
            <a:lvl1pPr>
              <a:defRPr/>
            </a:lvl1pPr>
          </a:lstStyle>
          <a:p>
            <a:pPr>
              <a:defRPr/>
            </a:pPr>
            <a:endParaRPr lang="en-US" altLang="zh-CN"/>
          </a:p>
        </p:txBody>
      </p:sp>
      <p:sp>
        <p:nvSpPr>
          <p:cNvPr id="3" name="页脚占位符 4">
            <a:extLst>
              <a:ext uri="{FF2B5EF4-FFF2-40B4-BE49-F238E27FC236}">
                <a16:creationId xmlns:a16="http://schemas.microsoft.com/office/drawing/2014/main" id="{90660B09-68E6-48E5-A5E4-B5EA023DD199}"/>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4" name="灯片编号占位符 5">
            <a:extLst>
              <a:ext uri="{FF2B5EF4-FFF2-40B4-BE49-F238E27FC236}">
                <a16:creationId xmlns:a16="http://schemas.microsoft.com/office/drawing/2014/main" id="{A58E6177-D4A4-422B-9A91-7BFD4FF1224B}"/>
              </a:ext>
            </a:extLst>
          </p:cNvPr>
          <p:cNvSpPr>
            <a:spLocks noGrp="1"/>
          </p:cNvSpPr>
          <p:nvPr>
            <p:ph type="sldNum" sz="quarter" idx="12"/>
          </p:nvPr>
        </p:nvSpPr>
        <p:spPr/>
        <p:txBody>
          <a:bodyPr/>
          <a:lstStyle>
            <a:lvl1pPr>
              <a:defRPr/>
            </a:lvl1pPr>
          </a:lstStyle>
          <a:p>
            <a:fld id="{C54735D2-5A69-4E83-9DC1-239F5E409FA0}" type="slidenum">
              <a:rPr lang="zh-CN" altLang="en-US" smtClean="0"/>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7135605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3">
            <a:extLst>
              <a:ext uri="{FF2B5EF4-FFF2-40B4-BE49-F238E27FC236}">
                <a16:creationId xmlns:a16="http://schemas.microsoft.com/office/drawing/2014/main" id="{1A0A9CE8-89DD-437E-9BFD-797D32A03FBE}"/>
              </a:ext>
            </a:extLst>
          </p:cNvPr>
          <p:cNvSpPr>
            <a:spLocks noGrp="1"/>
          </p:cNvSpPr>
          <p:nvPr>
            <p:ph type="dt" sz="half" idx="10"/>
          </p:nvPr>
        </p:nvSpPr>
        <p:spPr/>
        <p:txBody>
          <a:bodyPr/>
          <a:lstStyle>
            <a:lvl1pPr>
              <a:defRPr/>
            </a:lvl1pPr>
          </a:lstStyle>
          <a:p>
            <a:pPr>
              <a:defRPr/>
            </a:pPr>
            <a:endParaRPr lang="en-US" altLang="zh-CN"/>
          </a:p>
        </p:txBody>
      </p:sp>
      <p:sp>
        <p:nvSpPr>
          <p:cNvPr id="6" name="页脚占位符 4">
            <a:extLst>
              <a:ext uri="{FF2B5EF4-FFF2-40B4-BE49-F238E27FC236}">
                <a16:creationId xmlns:a16="http://schemas.microsoft.com/office/drawing/2014/main" id="{FA960E38-2F4F-4294-A4E1-30B060E98F5E}"/>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7" name="灯片编号占位符 5">
            <a:extLst>
              <a:ext uri="{FF2B5EF4-FFF2-40B4-BE49-F238E27FC236}">
                <a16:creationId xmlns:a16="http://schemas.microsoft.com/office/drawing/2014/main" id="{11D5EC0B-BFBF-4FBB-8114-2C037E528F13}"/>
              </a:ext>
            </a:extLst>
          </p:cNvPr>
          <p:cNvSpPr>
            <a:spLocks noGrp="1"/>
          </p:cNvSpPr>
          <p:nvPr>
            <p:ph type="sldNum" sz="quarter" idx="12"/>
          </p:nvPr>
        </p:nvSpPr>
        <p:spPr/>
        <p:txBody>
          <a:bodyPr/>
          <a:lstStyle>
            <a:lvl1pPr>
              <a:defRPr/>
            </a:lvl1pPr>
          </a:lstStyle>
          <a:p>
            <a:fld id="{C2D64397-7F2F-4A12-AC36-DAC047F944C0}" type="slidenum">
              <a:rPr lang="zh-CN" altLang="en-US" smtClean="0"/>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26128979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3">
            <a:extLst>
              <a:ext uri="{FF2B5EF4-FFF2-40B4-BE49-F238E27FC236}">
                <a16:creationId xmlns:a16="http://schemas.microsoft.com/office/drawing/2014/main" id="{4B3F2729-F396-472B-AAA6-4124C61C0678}"/>
              </a:ext>
            </a:extLst>
          </p:cNvPr>
          <p:cNvSpPr>
            <a:spLocks noGrp="1"/>
          </p:cNvSpPr>
          <p:nvPr>
            <p:ph type="dt" sz="half" idx="10"/>
          </p:nvPr>
        </p:nvSpPr>
        <p:spPr/>
        <p:txBody>
          <a:bodyPr/>
          <a:lstStyle>
            <a:lvl1pPr>
              <a:defRPr/>
            </a:lvl1pPr>
          </a:lstStyle>
          <a:p>
            <a:pPr>
              <a:defRPr/>
            </a:pPr>
            <a:endParaRPr lang="en-US" altLang="zh-CN"/>
          </a:p>
        </p:txBody>
      </p:sp>
      <p:sp>
        <p:nvSpPr>
          <p:cNvPr id="6" name="页脚占位符 4">
            <a:extLst>
              <a:ext uri="{FF2B5EF4-FFF2-40B4-BE49-F238E27FC236}">
                <a16:creationId xmlns:a16="http://schemas.microsoft.com/office/drawing/2014/main" id="{C15FF19B-C61B-41B9-981A-3EAF6D7ADAC7}"/>
              </a:ext>
            </a:extLst>
          </p:cNvPr>
          <p:cNvSpPr>
            <a:spLocks noGrp="1"/>
          </p:cNvSpPr>
          <p:nvPr>
            <p:ph type="ftr" sz="quarter" idx="11"/>
          </p:nvPr>
        </p:nvSpPr>
        <p:spPr/>
        <p:txBody>
          <a:bodyPr/>
          <a:lstStyle>
            <a:lvl1pPr>
              <a:defRPr/>
            </a:lvl1pPr>
          </a:lstStyle>
          <a:p>
            <a:pPr>
              <a:defRPr/>
            </a:pPr>
            <a:r>
              <a:rPr lang="zh-CN" altLang="en-US"/>
              <a:t>软件技术基础 东北大学 王庆 2005 R3</a:t>
            </a:r>
            <a:endParaRPr lang="en-US" altLang="zh-CN"/>
          </a:p>
        </p:txBody>
      </p:sp>
      <p:sp>
        <p:nvSpPr>
          <p:cNvPr id="7" name="灯片编号占位符 5">
            <a:extLst>
              <a:ext uri="{FF2B5EF4-FFF2-40B4-BE49-F238E27FC236}">
                <a16:creationId xmlns:a16="http://schemas.microsoft.com/office/drawing/2014/main" id="{266430EB-61F1-402B-BE62-2364769AEC61}"/>
              </a:ext>
            </a:extLst>
          </p:cNvPr>
          <p:cNvSpPr>
            <a:spLocks noGrp="1"/>
          </p:cNvSpPr>
          <p:nvPr>
            <p:ph type="sldNum" sz="quarter" idx="12"/>
          </p:nvPr>
        </p:nvSpPr>
        <p:spPr/>
        <p:txBody>
          <a:bodyPr/>
          <a:lstStyle>
            <a:lvl1pPr>
              <a:defRPr/>
            </a:lvl1pPr>
          </a:lstStyle>
          <a:p>
            <a:fld id="{0A98CEBC-3AA9-47D7-837F-AFC6066B1112}" type="slidenum">
              <a:rPr lang="zh-CN" altLang="en-US" smtClean="0"/>
              <a:pPr/>
              <a:t>‹#›</a:t>
            </a:fld>
            <a:endParaRPr lang="en-US" altLang="zh-CN">
              <a:latin typeface="Times New Roman" panose="02020603050405020304" pitchFamily="18" charset="0"/>
            </a:endParaRPr>
          </a:p>
        </p:txBody>
      </p:sp>
    </p:spTree>
    <p:extLst>
      <p:ext uri="{BB962C8B-B14F-4D97-AF65-F5344CB8AC3E}">
        <p14:creationId xmlns:p14="http://schemas.microsoft.com/office/powerpoint/2010/main" val="2177777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89110898-B060-4208-9FCC-492E41435D4F}"/>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a:extLst>
              <a:ext uri="{FF2B5EF4-FFF2-40B4-BE49-F238E27FC236}">
                <a16:creationId xmlns:a16="http://schemas.microsoft.com/office/drawing/2014/main" id="{4339ECB9-7879-45B2-89D2-F000E6F49209}"/>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75B423F-A8B2-4BF1-8E15-0987463EC0C3}"/>
              </a:ext>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endParaRPr lang="en-US" altLang="zh-CN"/>
          </a:p>
        </p:txBody>
      </p:sp>
      <p:sp>
        <p:nvSpPr>
          <p:cNvPr id="5" name="页脚占位符 4">
            <a:extLst>
              <a:ext uri="{FF2B5EF4-FFF2-40B4-BE49-F238E27FC236}">
                <a16:creationId xmlns:a16="http://schemas.microsoft.com/office/drawing/2014/main" id="{8F458EC7-C9F9-4A52-991F-642E88B9E68E}"/>
              </a:ext>
            </a:extLst>
          </p:cNvPr>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r>
              <a:rPr lang="zh-CN" altLang="en-US"/>
              <a:t>软件技术基础 东北大学 王庆 2005 R3</a:t>
            </a:r>
            <a:endParaRPr lang="en-US" altLang="zh-CN"/>
          </a:p>
        </p:txBody>
      </p:sp>
      <p:sp>
        <p:nvSpPr>
          <p:cNvPr id="6" name="灯片编号占位符 5">
            <a:extLst>
              <a:ext uri="{FF2B5EF4-FFF2-40B4-BE49-F238E27FC236}">
                <a16:creationId xmlns:a16="http://schemas.microsoft.com/office/drawing/2014/main" id="{7015E6C7-2A10-4E28-91FF-F3821A7C8CF5}"/>
              </a:ext>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defRPr>
            </a:lvl1pPr>
          </a:lstStyle>
          <a:p>
            <a:fld id="{BB309ABB-BA38-4BA3-A782-F39A95862EC0}" type="slidenum">
              <a:rPr lang="zh-CN" altLang="en-US" smtClean="0"/>
              <a:pPr/>
              <a:t>‹#›</a:t>
            </a:fld>
            <a:endParaRPr lang="en-US" altLang="zh-CN"/>
          </a:p>
        </p:txBody>
      </p:sp>
    </p:spTree>
    <p:extLst>
      <p:ext uri="{BB962C8B-B14F-4D97-AF65-F5344CB8AC3E}">
        <p14:creationId xmlns:p14="http://schemas.microsoft.com/office/powerpoint/2010/main" val="105945423"/>
      </p:ext>
    </p:extLst>
  </p:cSld>
  <p:clrMap bg1="lt1" tx1="dk1" bg2="lt2" tx2="dk2" accent1="accent1" accent2="accent2" accent3="accent3" accent4="accent4" accent5="accent5" accent6="accent6" hlink="hlink" folHlink="folHlink"/>
  <p:sldLayoutIdLst>
    <p:sldLayoutId id="2147485408" r:id="rId1"/>
    <p:sldLayoutId id="2147485409" r:id="rId2"/>
    <p:sldLayoutId id="2147485410" r:id="rId3"/>
    <p:sldLayoutId id="2147485411" r:id="rId4"/>
    <p:sldLayoutId id="2147485412" r:id="rId5"/>
    <p:sldLayoutId id="2147485413" r:id="rId6"/>
    <p:sldLayoutId id="2147485414" r:id="rId7"/>
    <p:sldLayoutId id="2147485415" r:id="rId8"/>
    <p:sldLayoutId id="2147485416" r:id="rId9"/>
    <p:sldLayoutId id="2147485417" r:id="rId10"/>
    <p:sldLayoutId id="2147485418" r:id="rId11"/>
    <p:sldLayoutId id="2147485419" r:id="rId12"/>
    <p:sldLayoutId id="2147485420" r:id="rId13"/>
  </p:sldLayoutIdLst>
  <p:hf hdr="0" ftr="0" dt="0"/>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7" Type="http://schemas.microsoft.com/office/2007/relationships/hdphoto" Target="../media/hdphoto2.wdp"/><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3.bin"/></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11.emf"/><Relationship Id="rId2" Type="http://schemas.openxmlformats.org/officeDocument/2006/relationships/slideLayout" Target="../slideLayouts/slideLayout12.xml"/><Relationship Id="rId1" Type="http://schemas.openxmlformats.org/officeDocument/2006/relationships/vmlDrawing" Target="../drawings/vmlDrawing4.vml"/><Relationship Id="rId6" Type="http://schemas.openxmlformats.org/officeDocument/2006/relationships/oleObject" Target="../embeddings/oleObject5.bin"/><Relationship Id="rId5" Type="http://schemas.openxmlformats.org/officeDocument/2006/relationships/image" Target="../media/image10.emf"/><Relationship Id="rId4" Type="http://schemas.openxmlformats.org/officeDocument/2006/relationships/oleObject" Target="../embeddings/oleObject4.bin"/></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3.png"/><Relationship Id="rId4" Type="http://schemas.microsoft.com/office/2007/relationships/hdphoto" Target="../media/hdphoto4.wdp"/></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4.wdp"/></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5.png"/><Relationship Id="rId4" Type="http://schemas.microsoft.com/office/2007/relationships/hdphoto" Target="../media/hdphoto4.wdp"/></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microsoft.com/office/2007/relationships/hdphoto" Target="../media/hdphoto6.wdp"/></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microsoft.com/office/2007/relationships/hdphoto" Target="../media/hdphoto6.wdp"/></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oleObject" Target="../embeddings/oleObject8.bin"/><Relationship Id="rId13" Type="http://schemas.openxmlformats.org/officeDocument/2006/relationships/image" Target="../media/image23.jpeg"/><Relationship Id="rId3" Type="http://schemas.openxmlformats.org/officeDocument/2006/relationships/notesSlide" Target="../notesSlides/notesSlide15.xml"/><Relationship Id="rId7" Type="http://schemas.openxmlformats.org/officeDocument/2006/relationships/image" Target="../media/image19.emf"/><Relationship Id="rId12" Type="http://schemas.openxmlformats.org/officeDocument/2006/relationships/image" Target="../media/image22.jpeg"/><Relationship Id="rId2" Type="http://schemas.openxmlformats.org/officeDocument/2006/relationships/slideLayout" Target="../slideLayouts/slideLayout13.xml"/><Relationship Id="rId1" Type="http://schemas.openxmlformats.org/officeDocument/2006/relationships/vmlDrawing" Target="../drawings/vmlDrawing5.vml"/><Relationship Id="rId6" Type="http://schemas.openxmlformats.org/officeDocument/2006/relationships/oleObject" Target="../embeddings/oleObject7.bin"/><Relationship Id="rId11" Type="http://schemas.openxmlformats.org/officeDocument/2006/relationships/image" Target="../media/image21.jpeg"/><Relationship Id="rId5" Type="http://schemas.openxmlformats.org/officeDocument/2006/relationships/image" Target="../media/image18.emf"/><Relationship Id="rId10" Type="http://schemas.openxmlformats.org/officeDocument/2006/relationships/audio" Target="../media/audio1.wav"/><Relationship Id="rId4" Type="http://schemas.openxmlformats.org/officeDocument/2006/relationships/oleObject" Target="../embeddings/oleObject6.bin"/><Relationship Id="rId9" Type="http://schemas.openxmlformats.org/officeDocument/2006/relationships/image" Target="../media/image20.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audio" Target="../media/audio1.wav"/></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25.emf"/><Relationship Id="rId2" Type="http://schemas.openxmlformats.org/officeDocument/2006/relationships/slideLayout" Target="../slideLayouts/slideLayout13.xml"/><Relationship Id="rId1" Type="http://schemas.openxmlformats.org/officeDocument/2006/relationships/vmlDrawing" Target="../drawings/vmlDrawing6.vml"/><Relationship Id="rId6" Type="http://schemas.openxmlformats.org/officeDocument/2006/relationships/oleObject" Target="../embeddings/oleObject10.bin"/><Relationship Id="rId5" Type="http://schemas.openxmlformats.org/officeDocument/2006/relationships/image" Target="../media/image24.emf"/><Relationship Id="rId4" Type="http://schemas.openxmlformats.org/officeDocument/2006/relationships/oleObject" Target="../embeddings/oleObject9.bin"/></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audio" Target="../media/audio1.wav"/><Relationship Id="rId4" Type="http://schemas.microsoft.com/office/2007/relationships/hdphoto" Target="../media/hdphoto7.wdp"/></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oleObject" Target="../embeddings/oleObject13.bin"/><Relationship Id="rId3" Type="http://schemas.openxmlformats.org/officeDocument/2006/relationships/notesSlide" Target="../notesSlides/notesSlide21.xml"/><Relationship Id="rId7" Type="http://schemas.openxmlformats.org/officeDocument/2006/relationships/image" Target="../media/image28.emf"/><Relationship Id="rId12" Type="http://schemas.openxmlformats.org/officeDocument/2006/relationships/audio" Target="../media/audio1.wav"/><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oleObject" Target="../embeddings/oleObject12.bin"/><Relationship Id="rId11" Type="http://schemas.openxmlformats.org/officeDocument/2006/relationships/image" Target="../media/image30.emf"/><Relationship Id="rId5" Type="http://schemas.openxmlformats.org/officeDocument/2006/relationships/image" Target="../media/image27.emf"/><Relationship Id="rId10" Type="http://schemas.openxmlformats.org/officeDocument/2006/relationships/oleObject" Target="../embeddings/oleObject14.bin"/><Relationship Id="rId4" Type="http://schemas.openxmlformats.org/officeDocument/2006/relationships/oleObject" Target="../embeddings/oleObject11.bin"/><Relationship Id="rId9" Type="http://schemas.openxmlformats.org/officeDocument/2006/relationships/image" Target="../media/image29.emf"/></Relationships>
</file>

<file path=ppt/slides/_rels/slide28.xml.rels><?xml version="1.0" encoding="UTF-8" standalone="yes"?>
<Relationships xmlns="http://schemas.openxmlformats.org/package/2006/relationships"><Relationship Id="rId8" Type="http://schemas.openxmlformats.org/officeDocument/2006/relationships/oleObject" Target="../embeddings/oleObject17.bin"/><Relationship Id="rId3" Type="http://schemas.openxmlformats.org/officeDocument/2006/relationships/notesSlide" Target="../notesSlides/notesSlide22.xml"/><Relationship Id="rId7" Type="http://schemas.openxmlformats.org/officeDocument/2006/relationships/image" Target="../media/image32.emf"/><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oleObject" Target="../embeddings/oleObject16.bin"/><Relationship Id="rId11" Type="http://schemas.openxmlformats.org/officeDocument/2006/relationships/image" Target="../media/image34.emf"/><Relationship Id="rId5" Type="http://schemas.openxmlformats.org/officeDocument/2006/relationships/image" Target="../media/image31.emf"/><Relationship Id="rId10" Type="http://schemas.openxmlformats.org/officeDocument/2006/relationships/oleObject" Target="../embeddings/oleObject18.bin"/><Relationship Id="rId4" Type="http://schemas.openxmlformats.org/officeDocument/2006/relationships/oleObject" Target="../embeddings/oleObject15.bin"/><Relationship Id="rId9" Type="http://schemas.openxmlformats.org/officeDocument/2006/relationships/image" Target="../media/image33.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image" Target="../media/image36.emf"/><Relationship Id="rId2" Type="http://schemas.openxmlformats.org/officeDocument/2006/relationships/slideLayout" Target="../slideLayouts/slideLayout2.xml"/><Relationship Id="rId1" Type="http://schemas.openxmlformats.org/officeDocument/2006/relationships/vmlDrawing" Target="../drawings/vmlDrawing9.vml"/><Relationship Id="rId6" Type="http://schemas.openxmlformats.org/officeDocument/2006/relationships/oleObject" Target="../embeddings/oleObject20.bin"/><Relationship Id="rId5" Type="http://schemas.openxmlformats.org/officeDocument/2006/relationships/image" Target="../media/image35.emf"/><Relationship Id="rId4" Type="http://schemas.openxmlformats.org/officeDocument/2006/relationships/oleObject" Target="../embeddings/oleObject19.bin"/></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vmlDrawing" Target="../drawings/vmlDrawing10.vml"/><Relationship Id="rId5" Type="http://schemas.openxmlformats.org/officeDocument/2006/relationships/image" Target="../media/image37.emf"/><Relationship Id="rId4" Type="http://schemas.openxmlformats.org/officeDocument/2006/relationships/oleObject" Target="../embeddings/oleObject21.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38.emf"/><Relationship Id="rId4" Type="http://schemas.openxmlformats.org/officeDocument/2006/relationships/oleObject" Target="../embeddings/oleObject22.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39.emf"/><Relationship Id="rId4" Type="http://schemas.openxmlformats.org/officeDocument/2006/relationships/oleObject" Target="../embeddings/oleObject23.bin"/></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4.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microsoft.com/office/2007/relationships/hdphoto" Target="../media/hdphoto8.wdp"/></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microsoft.com/office/2007/relationships/hdphoto" Target="../media/hdphoto8.wdp"/></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vmlDrawing" Target="../drawings/vmlDrawing2.vml"/><Relationship Id="rId5" Type="http://schemas.openxmlformats.org/officeDocument/2006/relationships/image" Target="../media/image5.emf"/><Relationship Id="rId4" Type="http://schemas.openxmlformats.org/officeDocument/2006/relationships/oleObject" Target="../embeddings/oleObject2.bin"/></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a:extLst>
              <a:ext uri="{FF2B5EF4-FFF2-40B4-BE49-F238E27FC236}">
                <a16:creationId xmlns:a16="http://schemas.microsoft.com/office/drawing/2014/main" id="{D9AC8B44-2DEA-45C4-ABDA-0F1C87FB9A6E}"/>
              </a:ext>
            </a:extLst>
          </p:cNvPr>
          <p:cNvSpPr txBox="1">
            <a:spLocks/>
          </p:cNvSpPr>
          <p:nvPr/>
        </p:nvSpPr>
        <p:spPr bwMode="auto">
          <a:xfrm>
            <a:off x="107504" y="1844824"/>
            <a:ext cx="914241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a:defRPr/>
            </a:pPr>
            <a:r>
              <a:rPr lang="zh-CN" altLang="en-US" sz="6000" spc="50">
                <a:ln w="11430"/>
                <a:effectLst>
                  <a:outerShdw blurRad="38100" dist="38100" dir="2700000" algn="tl">
                    <a:srgbClr val="000000">
                      <a:alpha val="43137"/>
                    </a:srgbClr>
                  </a:outerShdw>
                </a:effectLst>
                <a:latin typeface="黑体" pitchFamily="49" charset="-122"/>
                <a:ea typeface="黑体" pitchFamily="49" charset="-122"/>
                <a:cs typeface="+mn-cs"/>
              </a:rPr>
              <a:t>计算机软件技术基础</a:t>
            </a:r>
            <a:endParaRPr lang="zh-CN" altLang="en-US" sz="6000" spc="50" dirty="0">
              <a:ln w="11430"/>
              <a:effectLst>
                <a:outerShdw blurRad="38100" dist="38100" dir="2700000" algn="tl">
                  <a:srgbClr val="000000">
                    <a:alpha val="43137"/>
                  </a:srgbClr>
                </a:outerShdw>
              </a:effectLst>
              <a:latin typeface="黑体" pitchFamily="49" charset="-122"/>
              <a:ea typeface="黑体" pitchFamily="49" charset="-122"/>
              <a:cs typeface="+mn-cs"/>
            </a:endParaRPr>
          </a:p>
        </p:txBody>
      </p:sp>
      <p:sp>
        <p:nvSpPr>
          <p:cNvPr id="10" name="副标题 2">
            <a:extLst>
              <a:ext uri="{FF2B5EF4-FFF2-40B4-BE49-F238E27FC236}">
                <a16:creationId xmlns:a16="http://schemas.microsoft.com/office/drawing/2014/main" id="{384470BF-CAB4-4775-885B-F9378D0B6C91}"/>
              </a:ext>
            </a:extLst>
          </p:cNvPr>
          <p:cNvSpPr txBox="1">
            <a:spLocks/>
          </p:cNvSpPr>
          <p:nvPr/>
        </p:nvSpPr>
        <p:spPr bwMode="auto">
          <a:xfrm>
            <a:off x="1403648" y="4005263"/>
            <a:ext cx="6400800"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Font typeface="Arial" panose="020B0604020202020204" pitchFamily="34" charset="0"/>
              <a:buNone/>
              <a:defRPr sz="3200" kern="1200">
                <a:solidFill>
                  <a:schemeClr val="tx1">
                    <a:tint val="75000"/>
                  </a:schemeClr>
                </a:solidFill>
                <a:latin typeface="+mn-lt"/>
                <a:ea typeface="+mn-ea"/>
                <a:cs typeface="+mn-cs"/>
              </a:defRPr>
            </a:lvl1pPr>
            <a:lvl2pPr marL="457200" indent="0" algn="ctr" rtl="0" eaLnBrk="1" fontAlgn="base" hangingPunct="1">
              <a:spcBef>
                <a:spcPct val="20000"/>
              </a:spcBef>
              <a:spcAft>
                <a:spcPct val="0"/>
              </a:spcAft>
              <a:buFont typeface="Arial" panose="020B0604020202020204" pitchFamily="34" charset="0"/>
              <a:buNone/>
              <a:defRPr sz="2800" kern="1200">
                <a:solidFill>
                  <a:schemeClr val="tx1">
                    <a:tint val="75000"/>
                  </a:schemeClr>
                </a:solidFill>
                <a:latin typeface="+mn-lt"/>
                <a:ea typeface="+mn-ea"/>
                <a:cs typeface="+mn-cs"/>
              </a:defRPr>
            </a:lvl2pPr>
            <a:lvl3pPr marL="914400" indent="0" algn="ctr" rtl="0" eaLnBrk="1" fontAlgn="base" hangingPunct="1">
              <a:spcBef>
                <a:spcPct val="20000"/>
              </a:spcBef>
              <a:spcAft>
                <a:spcPct val="0"/>
              </a:spcAft>
              <a:buFont typeface="Arial" panose="020B0604020202020204" pitchFamily="34" charset="0"/>
              <a:buNone/>
              <a:defRPr sz="2400" kern="1200">
                <a:solidFill>
                  <a:schemeClr val="tx1">
                    <a:tint val="75000"/>
                  </a:schemeClr>
                </a:solidFill>
                <a:latin typeface="+mn-lt"/>
                <a:ea typeface="+mn-ea"/>
                <a:cs typeface="+mn-cs"/>
              </a:defRPr>
            </a:lvl3pPr>
            <a:lvl4pPr marL="1371600" indent="0" algn="ctr" rtl="0" eaLnBrk="1" fontAlgn="base" hangingPunct="1">
              <a:spcBef>
                <a:spcPct val="20000"/>
              </a:spcBef>
              <a:spcAft>
                <a:spcPct val="0"/>
              </a:spcAft>
              <a:buFont typeface="Arial" panose="020B0604020202020204" pitchFamily="34" charset="0"/>
              <a:buNone/>
              <a:defRPr sz="2000" kern="1200">
                <a:solidFill>
                  <a:schemeClr val="tx1">
                    <a:tint val="75000"/>
                  </a:schemeClr>
                </a:solidFill>
                <a:latin typeface="+mn-lt"/>
                <a:ea typeface="+mn-ea"/>
                <a:cs typeface="+mn-cs"/>
              </a:defRPr>
            </a:lvl4pPr>
            <a:lvl5pPr marL="1828800" indent="0" algn="ctr" rtl="0" eaLnBrk="1" fontAlgn="base" hangingPunct="1">
              <a:spcBef>
                <a:spcPct val="20000"/>
              </a:spcBef>
              <a:spcAft>
                <a:spcPct val="0"/>
              </a:spcAft>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buFont typeface="Arial" charset="0"/>
              <a:buNone/>
              <a:defRPr/>
            </a:pPr>
            <a:r>
              <a:rPr lang="zh-CN" altLang="en-US">
                <a:latin typeface="Times New Roman" panose="02020603050405020304" pitchFamily="18" charset="0"/>
                <a:cs typeface="Times New Roman" panose="02020603050405020304" pitchFamily="18" charset="0"/>
              </a:rPr>
              <a:t>张磊 （机械电子研究所）</a:t>
            </a:r>
            <a:endParaRPr lang="en-US" altLang="zh-CN">
              <a:latin typeface="Times New Roman" panose="02020603050405020304" pitchFamily="18" charset="0"/>
              <a:cs typeface="Times New Roman" panose="02020603050405020304" pitchFamily="18" charset="0"/>
            </a:endParaRPr>
          </a:p>
          <a:p>
            <a:pPr>
              <a:buFont typeface="Arial" charset="0"/>
              <a:buNone/>
              <a:defRPr/>
            </a:pPr>
            <a:r>
              <a:rPr lang="zh-CN" altLang="en-US">
                <a:latin typeface="Times New Roman" panose="02020603050405020304" pitchFamily="18" charset="0"/>
                <a:cs typeface="Times New Roman" panose="02020603050405020304" pitchFamily="18" charset="0"/>
              </a:rPr>
              <a:t>东北大学机械工程与自动化学院</a:t>
            </a:r>
            <a:endParaRPr lang="en-US" altLang="zh-CN">
              <a:latin typeface="Times New Roman" panose="02020603050405020304" pitchFamily="18" charset="0"/>
              <a:cs typeface="Times New Roman" panose="02020603050405020304" pitchFamily="18" charset="0"/>
            </a:endParaRPr>
          </a:p>
          <a:p>
            <a:pPr>
              <a:buFont typeface="Arial" charset="0"/>
              <a:buNone/>
              <a:defRPr/>
            </a:pPr>
            <a:r>
              <a:rPr lang="en-US" altLang="zh-CN">
                <a:latin typeface="Times New Roman" panose="02020603050405020304" pitchFamily="18" charset="0"/>
                <a:cs typeface="Times New Roman" panose="02020603050405020304" pitchFamily="18" charset="0"/>
              </a:rPr>
              <a:t>zhanglei@me.neu.edu.cn</a:t>
            </a:r>
            <a:endParaRPr lang="zh-CN" altLang="en-US" dirty="0">
              <a:latin typeface="Times New Roman" panose="02020603050405020304" pitchFamily="18" charset="0"/>
              <a:cs typeface="Times New Roman" panose="02020603050405020304" pitchFamily="18" charset="0"/>
            </a:endParaRPr>
          </a:p>
        </p:txBody>
      </p:sp>
      <p:sp>
        <p:nvSpPr>
          <p:cNvPr id="11" name="矩形 1">
            <a:extLst>
              <a:ext uri="{FF2B5EF4-FFF2-40B4-BE49-F238E27FC236}">
                <a16:creationId xmlns:a16="http://schemas.microsoft.com/office/drawing/2014/main" id="{D80056CE-6E92-4FCA-A3C0-739CFA0E724D}"/>
              </a:ext>
            </a:extLst>
          </p:cNvPr>
          <p:cNvSpPr>
            <a:spLocks noChangeArrowheads="1"/>
          </p:cNvSpPr>
          <p:nvPr/>
        </p:nvSpPr>
        <p:spPr bwMode="auto">
          <a:xfrm>
            <a:off x="228486" y="232440"/>
            <a:ext cx="173156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FontTx/>
              <a:buNone/>
            </a:pPr>
            <a:r>
              <a:rPr lang="zh-CN" altLang="en-US" sz="2400" b="1" u="sng" dirty="0">
                <a:solidFill>
                  <a:srgbClr val="C00000"/>
                </a:solidFill>
                <a:latin typeface="Times New Roman" panose="02020603050405020304" pitchFamily="18" charset="0"/>
                <a:cs typeface="Times New Roman" panose="02020603050405020304" pitchFamily="18" charset="0"/>
              </a:rPr>
              <a:t>智能制造系</a:t>
            </a:r>
            <a:endParaRPr lang="en-US" altLang="zh-CN" sz="2400" b="1" u="sng" dirty="0">
              <a:solidFill>
                <a:srgbClr val="C0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Rectangle 3">
            <a:extLst>
              <a:ext uri="{FF2B5EF4-FFF2-40B4-BE49-F238E27FC236}">
                <a16:creationId xmlns:a16="http://schemas.microsoft.com/office/drawing/2014/main" id="{1C7F1C53-C894-4DA9-9767-1DE2B4076280}"/>
              </a:ext>
            </a:extLst>
          </p:cNvPr>
          <p:cNvSpPr>
            <a:spLocks noGrp="1" noChangeArrowheads="1"/>
          </p:cNvSpPr>
          <p:nvPr>
            <p:ph idx="1"/>
          </p:nvPr>
        </p:nvSpPr>
        <p:spPr>
          <a:xfrm>
            <a:off x="107950" y="1150193"/>
            <a:ext cx="8686800" cy="5591175"/>
          </a:xfrm>
        </p:spPr>
        <p:txBody>
          <a:bodyPr>
            <a:normAutofit/>
          </a:bodyPr>
          <a:lstStyle/>
          <a:p>
            <a:pPr marL="285750" indent="-285750">
              <a:lnSpc>
                <a:spcPct val="90000"/>
              </a:lnSpc>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查找方法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对分查找</a:t>
            </a:r>
          </a:p>
          <a:p>
            <a:pPr marL="862013" lvl="1">
              <a:lnSpc>
                <a:spcPct val="90000"/>
              </a:lnSpc>
              <a:defRPr/>
            </a:pP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平均查找长度</a:t>
            </a:r>
          </a:p>
          <a:p>
            <a:pPr marL="862013" lvl="1">
              <a:lnSpc>
                <a:spcPct val="90000"/>
              </a:lnSpc>
              <a:defRPr/>
            </a:pP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defRPr/>
            </a:pP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defRPr/>
            </a:pP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defRPr/>
            </a:pP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defRPr/>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defRPr/>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defRPr/>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对分查找的过程可以构成一棵判定树，是一棵接近满二叉树的树。每次查找比较，淘汰树的一个分支。</a:t>
            </a:r>
          </a:p>
          <a:p>
            <a:pPr marL="862013" lvl="1">
              <a:lnSpc>
                <a:spcPct val="90000"/>
              </a:lnSpc>
              <a:defRPr/>
            </a:pP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优点和缺点</a:t>
            </a:r>
          </a:p>
          <a:p>
            <a:pPr marL="1333500" lvl="2">
              <a:lnSpc>
                <a:spcPct val="90000"/>
              </a:lnSpc>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效率较高</a:t>
            </a:r>
          </a:p>
          <a:p>
            <a:pPr marL="1333500" lvl="2">
              <a:lnSpc>
                <a:spcPct val="90000"/>
              </a:lnSpc>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记录必须是有序排列的</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90000"/>
              </a:lnSpc>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当 </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n </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较小时（例如 </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n&lt;30），</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对分查找的优越性不是很显著</a:t>
            </a:r>
          </a:p>
          <a:p>
            <a:pPr marL="1333500" lvl="2">
              <a:lnSpc>
                <a:spcPct val="90000"/>
              </a:lnSpc>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排序线性表需要时间</a:t>
            </a:r>
          </a:p>
          <a:p>
            <a:pPr marL="1333500" lvl="2">
              <a:lnSpc>
                <a:spcPct val="90000"/>
              </a:lnSpc>
              <a:defRPr/>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顺序存储时，插入、删除不便</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0722" name="灯片编号占位符 5">
            <a:extLst>
              <a:ext uri="{FF2B5EF4-FFF2-40B4-BE49-F238E27FC236}">
                <a16:creationId xmlns:a16="http://schemas.microsoft.com/office/drawing/2014/main" id="{D816C03A-0D76-4639-B7D6-EE48054F08A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F33C8DEA-300F-4D9B-A8A9-1AC3DDE30D2F}" type="slidenum">
              <a:rPr lang="zh-CN" altLang="en-US" sz="1400" b="0">
                <a:latin typeface="Arial" panose="020B0604020202020204" pitchFamily="34" charset="0"/>
              </a:rPr>
              <a:pPr>
                <a:spcBef>
                  <a:spcPct val="0"/>
                </a:spcBef>
                <a:buFontTx/>
                <a:buNone/>
              </a:pPr>
              <a:t>10</a:t>
            </a:fld>
            <a:endParaRPr lang="en-US" altLang="zh-CN" sz="1400" b="0">
              <a:latin typeface="Times New Roman" panose="02020603050405020304" pitchFamily="18" charset="0"/>
            </a:endParaRPr>
          </a:p>
        </p:txBody>
      </p:sp>
      <p:graphicFrame>
        <p:nvGraphicFramePr>
          <p:cNvPr id="30725" name="Object 59">
            <a:extLst>
              <a:ext uri="{FF2B5EF4-FFF2-40B4-BE49-F238E27FC236}">
                <a16:creationId xmlns:a16="http://schemas.microsoft.com/office/drawing/2014/main" id="{24B46FCC-9572-49C2-AA13-06B5759853BE}"/>
              </a:ext>
            </a:extLst>
          </p:cNvPr>
          <p:cNvGraphicFramePr>
            <a:graphicFrameLocks noChangeAspect="1"/>
          </p:cNvGraphicFramePr>
          <p:nvPr>
            <p:extLst>
              <p:ext uri="{D42A27DB-BD31-4B8C-83A1-F6EECF244321}">
                <p14:modId xmlns:p14="http://schemas.microsoft.com/office/powerpoint/2010/main" val="1931241744"/>
              </p:ext>
            </p:extLst>
          </p:nvPr>
        </p:nvGraphicFramePr>
        <p:xfrm>
          <a:off x="1187624" y="1814190"/>
          <a:ext cx="3516313" cy="1974850"/>
        </p:xfrm>
        <a:graphic>
          <a:graphicData uri="http://schemas.openxmlformats.org/presentationml/2006/ole">
            <mc:AlternateContent xmlns:mc="http://schemas.openxmlformats.org/markup-compatibility/2006">
              <mc:Choice xmlns:v="urn:schemas-microsoft-com:vml" Requires="v">
                <p:oleObj spid="_x0000_s3124" name="Equation" r:id="rId4" imgW="1561941" imgH="1000202" progId="Equation.DSMT4">
                  <p:embed/>
                </p:oleObj>
              </mc:Choice>
              <mc:Fallback>
                <p:oleObj name="Equation" r:id="rId4" imgW="1561941" imgH="1000202" progId="Equation.DSMT4">
                  <p:embed/>
                  <p:pic>
                    <p:nvPicPr>
                      <p:cNvPr id="0" name="Object 5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7624" y="1814190"/>
                        <a:ext cx="3516313" cy="197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3078" name="Picture 60" descr="Snap9">
            <a:extLst>
              <a:ext uri="{FF2B5EF4-FFF2-40B4-BE49-F238E27FC236}">
                <a16:creationId xmlns:a16="http://schemas.microsoft.com/office/drawing/2014/main" id="{A5888284-8D00-48C8-852E-C7CC5F8A9A7D}"/>
              </a:ext>
            </a:extLst>
          </p:cNvPr>
          <p:cNvPicPr>
            <a:picLocks noChangeAspect="1" noChangeArrowheads="1"/>
          </p:cNvPicPr>
          <p:nvPr/>
        </p:nvPicPr>
        <p:blipFill>
          <a:blip r:embed="rId6" cstate="print">
            <a:duotone>
              <a:prstClr val="black"/>
              <a:schemeClr val="accent1">
                <a:tint val="45000"/>
                <a:satMod val="400000"/>
              </a:schemeClr>
            </a:duotone>
            <a:lum contrast="100000"/>
            <a:extLst>
              <a:ext uri="{BEBA8EAE-BF5A-486C-A8C5-ECC9F3942E4B}">
                <a14:imgProps xmlns:a14="http://schemas.microsoft.com/office/drawing/2010/main">
                  <a14:imgLayer r:embed="rId7">
                    <a14:imgEffect>
                      <a14:saturation sat="0"/>
                    </a14:imgEffect>
                  </a14:imgLayer>
                </a14:imgProps>
              </a:ext>
            </a:extLst>
          </a:blip>
          <a:srcRect/>
          <a:stretch>
            <a:fillRect/>
          </a:stretch>
        </p:blipFill>
        <p:spPr bwMode="auto">
          <a:xfrm>
            <a:off x="4680843" y="1052513"/>
            <a:ext cx="4211637" cy="2874962"/>
          </a:xfrm>
          <a:prstGeom prst="rect">
            <a:avLst/>
          </a:prstGeom>
          <a:noFill/>
          <a:ln w="9525">
            <a:noFill/>
            <a:miter lim="800000"/>
            <a:headEnd/>
            <a:tailEnd/>
          </a:ln>
        </p:spPr>
      </p:pic>
      <p:sp>
        <p:nvSpPr>
          <p:cNvPr id="9" name="Rectangle 2">
            <a:extLst>
              <a:ext uri="{FF2B5EF4-FFF2-40B4-BE49-F238E27FC236}">
                <a16:creationId xmlns:a16="http://schemas.microsoft.com/office/drawing/2014/main" id="{3FDB1D6C-1465-4027-B0C6-CBA6CF2C1004}"/>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2772" name="Rectangle 14">
            <a:extLst>
              <a:ext uri="{FF2B5EF4-FFF2-40B4-BE49-F238E27FC236}">
                <a16:creationId xmlns:a16="http://schemas.microsoft.com/office/drawing/2014/main" id="{286D9F77-D0B7-41A3-81DB-55342B8FCC1E}"/>
              </a:ext>
            </a:extLst>
          </p:cNvPr>
          <p:cNvSpPr>
            <a:spLocks noGrp="1" noChangeArrowheads="1"/>
          </p:cNvSpPr>
          <p:nvPr>
            <p:ph idx="1"/>
          </p:nvPr>
        </p:nvSpPr>
        <p:spPr>
          <a:xfrm>
            <a:off x="76200" y="1196752"/>
            <a:ext cx="9067800" cy="4032250"/>
          </a:xfrm>
          <a:noFill/>
        </p:spPr>
        <p:txBody>
          <a:bodyPr/>
          <a:lstStyle/>
          <a:p>
            <a:pPr marL="285750" indent="-285750">
              <a:lnSpc>
                <a:spcPct val="80000"/>
              </a:lnSpc>
            </a:pPr>
            <a:r>
              <a:rPr lang="zh-CN" altLang="en-US" sz="2400" dirty="0">
                <a:latin typeface="华文中宋" panose="02010600040101010101" pitchFamily="2" charset="-122"/>
                <a:ea typeface="华文中宋" panose="02010600040101010101" pitchFamily="2" charset="-122"/>
              </a:rPr>
              <a:t>查找方法 </a:t>
            </a: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分块查找</a:t>
            </a:r>
          </a:p>
          <a:p>
            <a:pPr marL="862013" lvl="1">
              <a:lnSpc>
                <a:spcPct val="80000"/>
              </a:lnSpc>
            </a:pPr>
            <a:r>
              <a:rPr lang="zh-CN" altLang="en-US" sz="2000" dirty="0">
                <a:latin typeface="华文中宋" panose="02010600040101010101" pitchFamily="2" charset="-122"/>
                <a:ea typeface="华文中宋" panose="02010600040101010101" pitchFamily="2" charset="-122"/>
              </a:rPr>
              <a:t>又称 索引顺序查找。当对线性表即要求查找速度快、又要求动态变化（插入、删除）时，可采用此方法。</a:t>
            </a:r>
            <a:endParaRPr lang="en-US" altLang="zh-CN" sz="2000" dirty="0">
              <a:latin typeface="华文中宋" panose="02010600040101010101" pitchFamily="2" charset="-122"/>
              <a:ea typeface="华文中宋" panose="02010600040101010101" pitchFamily="2" charset="-122"/>
            </a:endParaRPr>
          </a:p>
          <a:p>
            <a:pPr marL="862013" lvl="1">
              <a:lnSpc>
                <a:spcPct val="80000"/>
              </a:lnSpc>
            </a:pPr>
            <a:r>
              <a:rPr lang="zh-CN" altLang="en-US" sz="2000" dirty="0">
                <a:solidFill>
                  <a:schemeClr val="tx2"/>
                </a:solidFill>
                <a:latin typeface="华文中宋" panose="02010600040101010101" pitchFamily="2" charset="-122"/>
                <a:ea typeface="华文中宋" panose="02010600040101010101" pitchFamily="2" charset="-122"/>
              </a:rPr>
              <a:t>前提条件</a:t>
            </a:r>
            <a:r>
              <a:rPr lang="zh-CN" altLang="en-US" sz="2000" dirty="0">
                <a:latin typeface="华文中宋" panose="02010600040101010101" pitchFamily="2" charset="-122"/>
                <a:ea typeface="华文中宋" panose="02010600040101010101" pitchFamily="2" charset="-122"/>
              </a:rPr>
              <a:t>：“分块有序”</a:t>
            </a:r>
          </a:p>
          <a:p>
            <a:pPr marL="1333500" lvl="2">
              <a:lnSpc>
                <a:spcPct val="80000"/>
              </a:lnSpc>
            </a:pPr>
            <a:r>
              <a:rPr lang="zh-CN" altLang="en-US" sz="1800" dirty="0">
                <a:latin typeface="华文中宋" panose="02010600040101010101" pitchFamily="2" charset="-122"/>
                <a:ea typeface="华文中宋" panose="02010600040101010101" pitchFamily="2" charset="-122"/>
              </a:rPr>
              <a:t>数据表分为若干块</a:t>
            </a:r>
          </a:p>
          <a:p>
            <a:pPr marL="1333500" lvl="2">
              <a:lnSpc>
                <a:spcPct val="80000"/>
              </a:lnSpc>
            </a:pPr>
            <a:r>
              <a:rPr lang="zh-CN" altLang="en-US" sz="1800" dirty="0">
                <a:solidFill>
                  <a:srgbClr val="FF0000"/>
                </a:solidFill>
                <a:latin typeface="华文中宋" panose="02010600040101010101" pitchFamily="2" charset="-122"/>
                <a:ea typeface="华文中宋" panose="02010600040101010101" pitchFamily="2" charset="-122"/>
              </a:rPr>
              <a:t>前一块中的最大的关键字 &lt; 后一块中最小的关键字</a:t>
            </a:r>
          </a:p>
          <a:p>
            <a:pPr marL="1333500" lvl="2">
              <a:lnSpc>
                <a:spcPct val="80000"/>
              </a:lnSpc>
            </a:pPr>
            <a:r>
              <a:rPr lang="zh-CN" altLang="en-US" sz="1800" dirty="0">
                <a:latin typeface="华文中宋" panose="02010600040101010101" pitchFamily="2" charset="-122"/>
                <a:ea typeface="华文中宋" panose="02010600040101010101" pitchFamily="2" charset="-122"/>
              </a:rPr>
              <a:t>每一块内的记录可以不按关键字有序排列</a:t>
            </a:r>
          </a:p>
          <a:p>
            <a:pPr marL="862013" lvl="1">
              <a:lnSpc>
                <a:spcPct val="80000"/>
              </a:lnSpc>
            </a:pPr>
            <a:r>
              <a:rPr lang="zh-CN" altLang="en-US" sz="2000" dirty="0">
                <a:solidFill>
                  <a:schemeClr val="tx2"/>
                </a:solidFill>
                <a:latin typeface="华文中宋" panose="02010600040101010101" pitchFamily="2" charset="-122"/>
                <a:ea typeface="华文中宋" panose="02010600040101010101" pitchFamily="2" charset="-122"/>
              </a:rPr>
              <a:t>算法设计</a:t>
            </a:r>
            <a:endParaRPr lang="en-US" altLang="zh-CN" sz="2000" dirty="0">
              <a:solidFill>
                <a:schemeClr val="tx2"/>
              </a:solidFill>
              <a:latin typeface="华文中宋" panose="02010600040101010101" pitchFamily="2" charset="-122"/>
              <a:ea typeface="华文中宋" panose="02010600040101010101" pitchFamily="2" charset="-122"/>
            </a:endParaRPr>
          </a:p>
          <a:p>
            <a:pPr marL="1333500" lvl="2">
              <a:lnSpc>
                <a:spcPct val="80000"/>
              </a:lnSpc>
            </a:pPr>
            <a:r>
              <a:rPr lang="zh-CN" altLang="en-US" sz="1800" dirty="0">
                <a:latin typeface="华文中宋" panose="02010600040101010101" pitchFamily="2" charset="-122"/>
                <a:ea typeface="华文中宋" panose="02010600040101010101" pitchFamily="2" charset="-122"/>
              </a:rPr>
              <a:t>先将各块中的最大关键字构成一个索引表</a:t>
            </a:r>
          </a:p>
          <a:p>
            <a:pPr marL="1333500" lvl="2">
              <a:lnSpc>
                <a:spcPct val="80000"/>
              </a:lnSpc>
            </a:pPr>
            <a:r>
              <a:rPr lang="zh-CN" altLang="en-US" sz="1800" dirty="0">
                <a:latin typeface="华文中宋" panose="02010600040101010101" pitchFamily="2" charset="-122"/>
                <a:ea typeface="华文中宋" panose="02010600040101010101" pitchFamily="2" charset="-122"/>
              </a:rPr>
              <a:t>索引表是递增有序的</a:t>
            </a:r>
          </a:p>
          <a:p>
            <a:pPr marL="1333500" lvl="2">
              <a:lnSpc>
                <a:spcPct val="80000"/>
              </a:lnSpc>
            </a:pPr>
            <a:r>
              <a:rPr lang="zh-CN" altLang="en-US" sz="1800" dirty="0">
                <a:latin typeface="华文中宋" panose="02010600040101010101" pitchFamily="2" charset="-122"/>
                <a:ea typeface="华文中宋" panose="02010600040101010101" pitchFamily="2" charset="-122"/>
              </a:rPr>
              <a:t>查找分两步</a:t>
            </a:r>
          </a:p>
          <a:p>
            <a:pPr marL="1333500" lvl="2">
              <a:lnSpc>
                <a:spcPct val="80000"/>
              </a:lnSpc>
              <a:buFontTx/>
              <a:buNone/>
            </a:pPr>
            <a:r>
              <a:rPr lang="zh-CN" altLang="en-US" sz="1800" dirty="0">
                <a:latin typeface="华文中宋" panose="02010600040101010101" pitchFamily="2" charset="-122"/>
                <a:ea typeface="华文中宋" panose="02010600040101010101" pitchFamily="2" charset="-122"/>
              </a:rPr>
              <a:t>     第一步：先对索引表进行对分查找（或线性查找），以确定目标记录在哪一块</a:t>
            </a:r>
          </a:p>
          <a:p>
            <a:pPr marL="1333500" lvl="2">
              <a:lnSpc>
                <a:spcPct val="80000"/>
              </a:lnSpc>
              <a:buFontTx/>
              <a:buNone/>
            </a:pPr>
            <a:r>
              <a:rPr lang="zh-CN" altLang="en-US" sz="1800" dirty="0">
                <a:latin typeface="华文中宋" panose="02010600040101010101" pitchFamily="2" charset="-122"/>
                <a:ea typeface="华文中宋" panose="02010600040101010101" pitchFamily="2" charset="-122"/>
              </a:rPr>
              <a:t>     第二步：在所在块内进行线性查找</a:t>
            </a:r>
          </a:p>
        </p:txBody>
      </p:sp>
      <p:sp>
        <p:nvSpPr>
          <p:cNvPr id="32770" name="灯片编号占位符 5">
            <a:extLst>
              <a:ext uri="{FF2B5EF4-FFF2-40B4-BE49-F238E27FC236}">
                <a16:creationId xmlns:a16="http://schemas.microsoft.com/office/drawing/2014/main" id="{8D0D05F8-92D4-495B-AB45-D2C6B27319D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0E442489-DA4C-4C7A-A495-C8D81C856243}" type="slidenum">
              <a:rPr lang="zh-CN" altLang="en-US" sz="1400" b="0">
                <a:latin typeface="Arial" panose="020B0604020202020204" pitchFamily="34" charset="0"/>
              </a:rPr>
              <a:pPr>
                <a:spcBef>
                  <a:spcPct val="0"/>
                </a:spcBef>
                <a:buFontTx/>
                <a:buNone/>
              </a:pPr>
              <a:t>11</a:t>
            </a:fld>
            <a:endParaRPr lang="en-US" altLang="zh-CN" sz="1400" b="0">
              <a:latin typeface="Times New Roman" panose="02020603050405020304" pitchFamily="18" charset="0"/>
            </a:endParaRPr>
          </a:p>
        </p:txBody>
      </p:sp>
      <p:pic>
        <p:nvPicPr>
          <p:cNvPr id="34821" name="Picture 19" descr="Snap10">
            <a:extLst>
              <a:ext uri="{FF2B5EF4-FFF2-40B4-BE49-F238E27FC236}">
                <a16:creationId xmlns:a16="http://schemas.microsoft.com/office/drawing/2014/main" id="{B7CFB886-34C1-47EA-B3E7-DEFB641811C6}"/>
              </a:ext>
            </a:extLst>
          </p:cNvPr>
          <p:cNvPicPr>
            <a:picLocks noChangeAspect="1" noChangeArrowheads="1"/>
          </p:cNvPicPr>
          <p:nvPr/>
        </p:nvPicPr>
        <p:blipFill>
          <a:blip r:embed="rId3" cstate="print">
            <a:duotone>
              <a:prstClr val="black"/>
              <a:schemeClr val="accent1">
                <a:tint val="45000"/>
                <a:satMod val="400000"/>
              </a:schemeClr>
            </a:duotone>
            <a:lum contrast="100000"/>
            <a:extLst>
              <a:ext uri="{BEBA8EAE-BF5A-486C-A8C5-ECC9F3942E4B}">
                <a14:imgProps xmlns:a14="http://schemas.microsoft.com/office/drawing/2010/main">
                  <a14:imgLayer r:embed="rId4">
                    <a14:imgEffect>
                      <a14:saturation sat="0"/>
                    </a14:imgEffect>
                  </a14:imgLayer>
                </a14:imgProps>
              </a:ext>
            </a:extLst>
          </a:blip>
          <a:srcRect/>
          <a:stretch>
            <a:fillRect/>
          </a:stretch>
        </p:blipFill>
        <p:spPr bwMode="auto">
          <a:xfrm>
            <a:off x="1692275" y="4939679"/>
            <a:ext cx="6048375" cy="2017713"/>
          </a:xfrm>
          <a:prstGeom prst="rect">
            <a:avLst/>
          </a:prstGeom>
          <a:noFill/>
          <a:ln w="9525">
            <a:noFill/>
            <a:miter lim="800000"/>
            <a:headEnd/>
            <a:tailEnd/>
          </a:ln>
        </p:spPr>
      </p:pic>
      <p:sp>
        <p:nvSpPr>
          <p:cNvPr id="32774" name="椭圆 6">
            <a:extLst>
              <a:ext uri="{FF2B5EF4-FFF2-40B4-BE49-F238E27FC236}">
                <a16:creationId xmlns:a16="http://schemas.microsoft.com/office/drawing/2014/main" id="{1A6B482C-16D0-4179-BE30-D31DE03F5BCD}"/>
              </a:ext>
            </a:extLst>
          </p:cNvPr>
          <p:cNvSpPr>
            <a:spLocks noChangeArrowheads="1"/>
          </p:cNvSpPr>
          <p:nvPr/>
        </p:nvSpPr>
        <p:spPr bwMode="auto">
          <a:xfrm>
            <a:off x="2714625" y="5357813"/>
            <a:ext cx="500063" cy="357187"/>
          </a:xfrm>
          <a:prstGeom prst="ellipse">
            <a:avLst/>
          </a:prstGeom>
          <a:noFill/>
          <a:ln w="9525" algn="ctr">
            <a:solidFill>
              <a:schemeClr val="accent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32775" name="椭圆 7">
            <a:extLst>
              <a:ext uri="{FF2B5EF4-FFF2-40B4-BE49-F238E27FC236}">
                <a16:creationId xmlns:a16="http://schemas.microsoft.com/office/drawing/2014/main" id="{1CC1658B-1835-4460-AF04-FCAF070E48DC}"/>
              </a:ext>
            </a:extLst>
          </p:cNvPr>
          <p:cNvSpPr>
            <a:spLocks noChangeArrowheads="1"/>
          </p:cNvSpPr>
          <p:nvPr/>
        </p:nvSpPr>
        <p:spPr bwMode="auto">
          <a:xfrm>
            <a:off x="5143500" y="5357813"/>
            <a:ext cx="357188" cy="357187"/>
          </a:xfrm>
          <a:prstGeom prst="ellipse">
            <a:avLst/>
          </a:prstGeom>
          <a:noFill/>
          <a:ln w="9525" algn="ctr">
            <a:solidFill>
              <a:schemeClr val="accent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32776" name="椭圆 8">
            <a:extLst>
              <a:ext uri="{FF2B5EF4-FFF2-40B4-BE49-F238E27FC236}">
                <a16:creationId xmlns:a16="http://schemas.microsoft.com/office/drawing/2014/main" id="{48B866AD-7075-448F-A4BF-76F40217054D}"/>
              </a:ext>
            </a:extLst>
          </p:cNvPr>
          <p:cNvSpPr>
            <a:spLocks noChangeArrowheads="1"/>
          </p:cNvSpPr>
          <p:nvPr/>
        </p:nvSpPr>
        <p:spPr bwMode="auto">
          <a:xfrm>
            <a:off x="5643563" y="5357813"/>
            <a:ext cx="428625" cy="357187"/>
          </a:xfrm>
          <a:prstGeom prst="ellipse">
            <a:avLst/>
          </a:prstGeom>
          <a:noFill/>
          <a:ln w="9525" algn="ctr">
            <a:solidFill>
              <a:schemeClr val="accent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11" name="Rectangle 2">
            <a:extLst>
              <a:ext uri="{FF2B5EF4-FFF2-40B4-BE49-F238E27FC236}">
                <a16:creationId xmlns:a16="http://schemas.microsoft.com/office/drawing/2014/main" id="{B9A9E354-C277-4393-832F-4E27E884188F}"/>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6">
            <a:extLst>
              <a:ext uri="{FF2B5EF4-FFF2-40B4-BE49-F238E27FC236}">
                <a16:creationId xmlns:a16="http://schemas.microsoft.com/office/drawing/2014/main" id="{BBB77DB0-9CAF-4D4F-8F3E-92867DC10671}"/>
              </a:ext>
            </a:extLst>
          </p:cNvPr>
          <p:cNvSpPr>
            <a:spLocks noGrp="1" noChangeArrowheads="1"/>
          </p:cNvSpPr>
          <p:nvPr>
            <p:ph type="body" sz="half" idx="1"/>
          </p:nvPr>
        </p:nvSpPr>
        <p:spPr>
          <a:xfrm>
            <a:off x="107950" y="1152475"/>
            <a:ext cx="8856663" cy="5876925"/>
          </a:xfrm>
        </p:spPr>
        <p:txBody>
          <a:bodyPr/>
          <a:lstStyle/>
          <a:p>
            <a:pPr>
              <a:lnSpc>
                <a:spcPct val="90000"/>
              </a:lnSpc>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查找方法 </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分块查找</a:t>
            </a: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平均查找长度</a:t>
            </a: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是两次查找的平均查找长度之和</a:t>
            </a:r>
          </a:p>
          <a:p>
            <a:pPr lvl="2">
              <a:lnSpc>
                <a:spcPct val="90000"/>
              </a:lnSpc>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ASL=</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ASL</a:t>
            </a:r>
            <a:r>
              <a:rPr lang="en-US" altLang="zh-CN" sz="2000" baseline="-25000" dirty="0" err="1">
                <a:latin typeface="Times New Roman" panose="02020603050405020304" pitchFamily="18" charset="0"/>
                <a:ea typeface="华文中宋" panose="02010600040101010101" pitchFamily="2" charset="-122"/>
                <a:cs typeface="Times New Roman" panose="02020603050405020304" pitchFamily="18" charset="0"/>
              </a:rPr>
              <a:t>b</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+ASL</a:t>
            </a:r>
            <a:r>
              <a:rPr lang="en-US" altLang="zh-CN" sz="2000" baseline="-25000" dirty="0" err="1">
                <a:latin typeface="Times New Roman" panose="02020603050405020304" pitchFamily="18" charset="0"/>
                <a:ea typeface="华文中宋" panose="02010600040101010101" pitchFamily="2" charset="-122"/>
                <a:cs typeface="Times New Roman" panose="02020603050405020304" pitchFamily="18" charset="0"/>
              </a:rPr>
              <a:t>n</a:t>
            </a:r>
            <a:r>
              <a:rPr lang="en-US" altLang="zh-CN" sz="2000" baseline="-25000"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索引表</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块</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分成</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b</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块，每块记录个数：</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s=n/b</a:t>
            </a: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对分查找确定块时，平均查找长度：</a:t>
            </a:r>
          </a:p>
          <a:p>
            <a:pPr lvl="2">
              <a:lnSpc>
                <a:spcPct val="90000"/>
              </a:lnSpc>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90000"/>
              </a:lnSpc>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90000"/>
              </a:lnSpc>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顺序查找确定块时，平均查找长度：</a:t>
            </a:r>
          </a:p>
          <a:p>
            <a:pPr lvl="2">
              <a:lnSpc>
                <a:spcPct val="90000"/>
              </a:lnSpc>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90000"/>
              </a:lnSpc>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90000"/>
              </a:lnSpc>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特点：</a:t>
            </a: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平均查找长度介于对分查找和线性查找之间</a:t>
            </a: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不仅适用于向量结构的顺序表，也适用于线性链表</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p:txBody>
      </p:sp>
      <p:graphicFrame>
        <p:nvGraphicFramePr>
          <p:cNvPr id="34821" name="Object 7">
            <a:extLst>
              <a:ext uri="{FF2B5EF4-FFF2-40B4-BE49-F238E27FC236}">
                <a16:creationId xmlns:a16="http://schemas.microsoft.com/office/drawing/2014/main" id="{C409EFA9-4B5E-4C49-9EEC-74D4F49F40D9}"/>
              </a:ext>
            </a:extLst>
          </p:cNvPr>
          <p:cNvGraphicFramePr>
            <a:graphicFrameLocks noGrp="1" noChangeAspect="1"/>
          </p:cNvGraphicFramePr>
          <p:nvPr>
            <p:ph sz="half" idx="2"/>
            <p:extLst>
              <p:ext uri="{D42A27DB-BD31-4B8C-83A1-F6EECF244321}">
                <p14:modId xmlns:p14="http://schemas.microsoft.com/office/powerpoint/2010/main" val="971575683"/>
              </p:ext>
            </p:extLst>
          </p:nvPr>
        </p:nvGraphicFramePr>
        <p:xfrm>
          <a:off x="1444625" y="3654227"/>
          <a:ext cx="7013575" cy="519113"/>
        </p:xfrm>
        <a:graphic>
          <a:graphicData uri="http://schemas.openxmlformats.org/presentationml/2006/ole">
            <mc:AlternateContent xmlns:mc="http://schemas.openxmlformats.org/markup-compatibility/2006">
              <mc:Choice xmlns:v="urn:schemas-microsoft-com:vml" Requires="v">
                <p:oleObj spid="_x0000_s4216" name="Equation" r:id="rId4" imgW="3238399" imgH="161951" progId="Equation.DSMT4">
                  <p:embed/>
                </p:oleObj>
              </mc:Choice>
              <mc:Fallback>
                <p:oleObj name="Equation" r:id="rId4" imgW="3238399" imgH="161951" progId="Equation.DSMT4">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44625" y="3654227"/>
                        <a:ext cx="7013575" cy="519113"/>
                      </a:xfrm>
                      <a:prstGeom prst="rect">
                        <a:avLst/>
                      </a:prstGeom>
                      <a:noFill/>
                      <a:ln>
                        <a:noFill/>
                      </a:ln>
                      <a:extLst/>
                    </p:spPr>
                  </p:pic>
                </p:oleObj>
              </mc:Fallback>
            </mc:AlternateContent>
          </a:graphicData>
        </a:graphic>
      </p:graphicFrame>
      <p:sp>
        <p:nvSpPr>
          <p:cNvPr id="34818" name="灯片编号占位符 6">
            <a:extLst>
              <a:ext uri="{FF2B5EF4-FFF2-40B4-BE49-F238E27FC236}">
                <a16:creationId xmlns:a16="http://schemas.microsoft.com/office/drawing/2014/main" id="{D45F22E2-4B62-4EBF-B708-079E391D171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F56B2F43-7E0E-4121-8293-CC0CEACEBF47}" type="slidenum">
              <a:rPr lang="zh-CN" altLang="en-US" sz="1400" b="0">
                <a:latin typeface="Arial" panose="020B0604020202020204" pitchFamily="34" charset="0"/>
              </a:rPr>
              <a:pPr>
                <a:spcBef>
                  <a:spcPct val="0"/>
                </a:spcBef>
                <a:buFontTx/>
                <a:buNone/>
              </a:pPr>
              <a:t>12</a:t>
            </a:fld>
            <a:endParaRPr lang="en-US" altLang="zh-CN" sz="1400" b="0">
              <a:latin typeface="Times New Roman" panose="02020603050405020304" pitchFamily="18" charset="0"/>
            </a:endParaRPr>
          </a:p>
        </p:txBody>
      </p:sp>
      <p:graphicFrame>
        <p:nvGraphicFramePr>
          <p:cNvPr id="34822" name="Object 9">
            <a:extLst>
              <a:ext uri="{FF2B5EF4-FFF2-40B4-BE49-F238E27FC236}">
                <a16:creationId xmlns:a16="http://schemas.microsoft.com/office/drawing/2014/main" id="{137F9E25-D32E-4BCA-B4EE-252A17C682C4}"/>
              </a:ext>
            </a:extLst>
          </p:cNvPr>
          <p:cNvGraphicFramePr>
            <a:graphicFrameLocks noChangeAspect="1"/>
          </p:cNvGraphicFramePr>
          <p:nvPr>
            <p:extLst>
              <p:ext uri="{D42A27DB-BD31-4B8C-83A1-F6EECF244321}">
                <p14:modId xmlns:p14="http://schemas.microsoft.com/office/powerpoint/2010/main" val="3709074589"/>
              </p:ext>
            </p:extLst>
          </p:nvPr>
        </p:nvGraphicFramePr>
        <p:xfrm>
          <a:off x="1403350" y="4926111"/>
          <a:ext cx="6913563" cy="519113"/>
        </p:xfrm>
        <a:graphic>
          <a:graphicData uri="http://schemas.openxmlformats.org/presentationml/2006/ole">
            <mc:AlternateContent xmlns:mc="http://schemas.openxmlformats.org/markup-compatibility/2006">
              <mc:Choice xmlns:v="urn:schemas-microsoft-com:vml" Requires="v">
                <p:oleObj spid="_x0000_s4217" name="Equation" r:id="rId6" imgW="2790742" imgH="171334" progId="Equation.DSMT4">
                  <p:embed/>
                </p:oleObj>
              </mc:Choice>
              <mc:Fallback>
                <p:oleObj name="Equation" r:id="rId6" imgW="2790742" imgH="171334" progId="Equation.DSMT4">
                  <p:embed/>
                  <p:pic>
                    <p:nvPicPr>
                      <p:cNvPr id="0" name="Object 9"/>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03350" y="4926111"/>
                        <a:ext cx="6913563"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9" name="Rectangle 2">
            <a:extLst>
              <a:ext uri="{FF2B5EF4-FFF2-40B4-BE49-F238E27FC236}">
                <a16:creationId xmlns:a16="http://schemas.microsoft.com/office/drawing/2014/main" id="{A5FF7E8F-FD12-4D17-AB21-DD35170B2B56}"/>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4" name="Rectangle 131">
            <a:extLst>
              <a:ext uri="{FF2B5EF4-FFF2-40B4-BE49-F238E27FC236}">
                <a16:creationId xmlns:a16="http://schemas.microsoft.com/office/drawing/2014/main" id="{B373E6EE-A4E3-4195-BCAF-1E9009D09940}"/>
              </a:ext>
            </a:extLst>
          </p:cNvPr>
          <p:cNvSpPr>
            <a:spLocks noGrp="1" noChangeArrowheads="1"/>
          </p:cNvSpPr>
          <p:nvPr>
            <p:ph idx="1"/>
          </p:nvPr>
        </p:nvSpPr>
        <p:spPr>
          <a:xfrm>
            <a:off x="107950" y="1268114"/>
            <a:ext cx="9109075" cy="5329238"/>
          </a:xfrm>
          <a:noFill/>
        </p:spPr>
        <p:txBody>
          <a:bodyPr/>
          <a:lstStyle/>
          <a:p>
            <a:pPr marL="285750" indent="-285750">
              <a:lnSpc>
                <a:spcPct val="80000"/>
              </a:lnSpc>
            </a:pPr>
            <a:r>
              <a:rPr lang="zh-CN" altLang="en-US" sz="2800" dirty="0">
                <a:latin typeface="华文中宋" panose="02010600040101010101" pitchFamily="2" charset="-122"/>
                <a:ea typeface="华文中宋" panose="02010600040101010101" pitchFamily="2" charset="-122"/>
              </a:rPr>
              <a:t>查找方法 </a:t>
            </a:r>
            <a:r>
              <a:rPr lang="en-US" altLang="zh-CN" sz="2800" dirty="0">
                <a:latin typeface="华文中宋" panose="02010600040101010101" pitchFamily="2" charset="-122"/>
                <a:ea typeface="华文中宋" panose="02010600040101010101" pitchFamily="2" charset="-122"/>
              </a:rPr>
              <a:t>----  </a:t>
            </a:r>
            <a:r>
              <a:rPr lang="zh-CN" altLang="en-US" sz="2800" dirty="0">
                <a:latin typeface="华文中宋" panose="02010600040101010101" pitchFamily="2" charset="-122"/>
                <a:ea typeface="华文中宋" panose="02010600040101010101" pitchFamily="2" charset="-122"/>
              </a:rPr>
              <a:t>二叉排序树查找</a:t>
            </a:r>
          </a:p>
          <a:p>
            <a:pPr marL="862013" lvl="1">
              <a:lnSpc>
                <a:spcPct val="80000"/>
              </a:lnSpc>
            </a:pPr>
            <a:r>
              <a:rPr lang="zh-CN" altLang="en-US" sz="2400" dirty="0">
                <a:latin typeface="华文中宋" panose="02010600040101010101" pitchFamily="2" charset="-122"/>
                <a:ea typeface="华文中宋" panose="02010600040101010101" pitchFamily="2" charset="-122"/>
              </a:rPr>
              <a:t>前面的几种查找方法，仅适用于线性存储结构。二叉排序树查找</a:t>
            </a:r>
            <a:r>
              <a:rPr lang="zh-CN" altLang="en-US" sz="2400" dirty="0">
                <a:solidFill>
                  <a:schemeClr val="tx2"/>
                </a:solidFill>
                <a:latin typeface="华文中宋" panose="02010600040101010101" pitchFamily="2" charset="-122"/>
                <a:ea typeface="华文中宋" panose="02010600040101010101" pitchFamily="2" charset="-122"/>
              </a:rPr>
              <a:t>适用于</a:t>
            </a:r>
            <a:r>
              <a:rPr lang="zh-CN" altLang="en-US" sz="2400" dirty="0">
                <a:solidFill>
                  <a:srgbClr val="FF0000"/>
                </a:solidFill>
                <a:latin typeface="华文中宋" panose="02010600040101010101" pitchFamily="2" charset="-122"/>
                <a:ea typeface="华文中宋" panose="02010600040101010101" pitchFamily="2" charset="-122"/>
              </a:rPr>
              <a:t>非线性结构</a:t>
            </a:r>
            <a:r>
              <a:rPr lang="zh-CN" altLang="en-US" sz="2400" dirty="0">
                <a:solidFill>
                  <a:schemeClr val="tx2"/>
                </a:solidFill>
                <a:latin typeface="华文中宋" panose="02010600040101010101" pitchFamily="2" charset="-122"/>
                <a:ea typeface="华文中宋" panose="02010600040101010101" pitchFamily="2" charset="-122"/>
              </a:rPr>
              <a:t>的存储方式</a:t>
            </a:r>
          </a:p>
          <a:p>
            <a:pPr marL="862013" lvl="1">
              <a:lnSpc>
                <a:spcPct val="80000"/>
              </a:lnSpc>
            </a:pPr>
            <a:r>
              <a:rPr lang="zh-CN" altLang="en-US" sz="2400" dirty="0">
                <a:solidFill>
                  <a:schemeClr val="tx2"/>
                </a:solidFill>
                <a:latin typeface="华文中宋" panose="02010600040101010101" pitchFamily="2" charset="-122"/>
                <a:ea typeface="华文中宋" panose="02010600040101010101" pitchFamily="2" charset="-122"/>
              </a:rPr>
              <a:t>可以避免线性结构给对分查找带来的问题</a:t>
            </a:r>
          </a:p>
          <a:p>
            <a:pPr marL="1333500" lvl="2">
              <a:lnSpc>
                <a:spcPct val="80000"/>
              </a:lnSpc>
            </a:pPr>
            <a:r>
              <a:rPr lang="zh-CN" altLang="en-US" sz="2000" dirty="0">
                <a:latin typeface="华文中宋" panose="02010600040101010101" pitchFamily="2" charset="-122"/>
                <a:ea typeface="华文中宋" panose="02010600040101010101" pitchFamily="2" charset="-122"/>
              </a:rPr>
              <a:t>线性有序排列</a:t>
            </a:r>
          </a:p>
          <a:p>
            <a:pPr marL="1333500" lvl="2">
              <a:lnSpc>
                <a:spcPct val="80000"/>
              </a:lnSpc>
            </a:pPr>
            <a:r>
              <a:rPr lang="zh-CN" altLang="en-US" sz="2000" dirty="0">
                <a:latin typeface="华文中宋" panose="02010600040101010101" pitchFamily="2" charset="-122"/>
                <a:ea typeface="华文中宋" panose="02010600040101010101" pitchFamily="2" charset="-122"/>
              </a:rPr>
              <a:t>插入或删除操作时，对线性排序的维护</a:t>
            </a:r>
          </a:p>
          <a:p>
            <a:pPr marL="862013" lvl="1">
              <a:lnSpc>
                <a:spcPct val="80000"/>
              </a:lnSpc>
            </a:pPr>
            <a:r>
              <a:rPr lang="zh-CN" altLang="en-US" sz="2400" dirty="0">
                <a:solidFill>
                  <a:schemeClr val="tx2"/>
                </a:solidFill>
                <a:latin typeface="华文中宋" panose="02010600040101010101" pitchFamily="2" charset="-122"/>
                <a:ea typeface="华文中宋" panose="02010600040101010101" pitchFamily="2" charset="-122"/>
              </a:rPr>
              <a:t>前提条件</a:t>
            </a:r>
            <a:r>
              <a:rPr lang="zh-CN" altLang="en-US" sz="2400" dirty="0">
                <a:latin typeface="华文中宋" panose="02010600040101010101" pitchFamily="2" charset="-122"/>
                <a:ea typeface="华文中宋" panose="02010600040101010101" pitchFamily="2" charset="-122"/>
              </a:rPr>
              <a:t>：“二叉树有序”</a:t>
            </a:r>
            <a:r>
              <a:rPr lang="en-US" altLang="zh-CN" sz="2400" dirty="0">
                <a:latin typeface="华文中宋" panose="02010600040101010101" pitchFamily="2" charset="-122"/>
                <a:ea typeface="华文中宋" panose="02010600040101010101" pitchFamily="2" charset="-122"/>
              </a:rPr>
              <a:t>,</a:t>
            </a:r>
            <a:r>
              <a:rPr lang="zh-CN" altLang="en-US" sz="1600" dirty="0">
                <a:solidFill>
                  <a:schemeClr val="tx2"/>
                </a:solidFill>
                <a:latin typeface="华文中宋" panose="02010600040101010101" pitchFamily="2" charset="-122"/>
                <a:ea typeface="华文中宋" panose="02010600040101010101" pitchFamily="2" charset="-122"/>
              </a:rPr>
              <a:t>也就是必须是二叉排序树</a:t>
            </a:r>
            <a:endParaRPr lang="en-US" altLang="zh-CN" sz="1600" dirty="0">
              <a:solidFill>
                <a:schemeClr val="tx2"/>
              </a:solidFill>
              <a:latin typeface="华文中宋" panose="02010600040101010101" pitchFamily="2" charset="-122"/>
              <a:ea typeface="华文中宋" panose="02010600040101010101" pitchFamily="2" charset="-122"/>
            </a:endParaRPr>
          </a:p>
          <a:p>
            <a:pPr marL="1333500" lvl="2">
              <a:lnSpc>
                <a:spcPct val="80000"/>
              </a:lnSpc>
            </a:pPr>
            <a:r>
              <a:rPr lang="zh-CN" altLang="en-US" sz="2000" dirty="0">
                <a:latin typeface="华文中宋" panose="02010600040101010101" pitchFamily="2" charset="-122"/>
                <a:ea typeface="华文中宋" panose="02010600040101010101" pitchFamily="2" charset="-122"/>
              </a:rPr>
              <a:t>对于二叉树中的每一个非叶子结点 </a:t>
            </a:r>
            <a:r>
              <a:rPr lang="en-US" altLang="zh-CN" sz="2000" dirty="0">
                <a:latin typeface="华文中宋" panose="02010600040101010101" pitchFamily="2" charset="-122"/>
                <a:ea typeface="华文中宋" panose="02010600040101010101" pitchFamily="2" charset="-122"/>
              </a:rPr>
              <a:t>X，</a:t>
            </a:r>
          </a:p>
          <a:p>
            <a:pPr marL="1333500" lvl="2">
              <a:lnSpc>
                <a:spcPct val="80000"/>
              </a:lnSpc>
            </a:pPr>
            <a:r>
              <a:rPr lang="en-US" altLang="zh-CN" sz="2000" dirty="0">
                <a:latin typeface="华文中宋" panose="02010600040101010101" pitchFamily="2" charset="-122"/>
                <a:ea typeface="华文中宋" panose="02010600040101010101" pitchFamily="2" charset="-122"/>
              </a:rPr>
              <a:t>X</a:t>
            </a:r>
            <a:r>
              <a:rPr lang="zh-CN" altLang="en-US" sz="2000" dirty="0">
                <a:latin typeface="华文中宋" panose="02010600040101010101" pitchFamily="2" charset="-122"/>
                <a:ea typeface="华文中宋" panose="02010600040101010101" pitchFamily="2" charset="-122"/>
              </a:rPr>
              <a:t>的左子树的所有结点上的记录的关键字 &lt;</a:t>
            </a:r>
            <a:r>
              <a:rPr lang="en-US" altLang="zh-CN" sz="2000" dirty="0">
                <a:latin typeface="华文中宋" panose="02010600040101010101" pitchFamily="2" charset="-122"/>
                <a:ea typeface="华文中宋" panose="02010600040101010101" pitchFamily="2" charset="-122"/>
              </a:rPr>
              <a:t>X </a:t>
            </a:r>
            <a:r>
              <a:rPr lang="zh-CN" altLang="en-US" sz="2000" dirty="0">
                <a:latin typeface="华文中宋" panose="02010600040101010101" pitchFamily="2" charset="-122"/>
                <a:ea typeface="华文中宋" panose="02010600040101010101" pitchFamily="2" charset="-122"/>
              </a:rPr>
              <a:t>结点上的记录的关键字</a:t>
            </a:r>
          </a:p>
          <a:p>
            <a:pPr marL="1333500" lvl="2">
              <a:lnSpc>
                <a:spcPct val="80000"/>
              </a:lnSpc>
            </a:pPr>
            <a:r>
              <a:rPr lang="en-US" altLang="zh-CN" sz="2000" dirty="0">
                <a:latin typeface="华文中宋" panose="02010600040101010101" pitchFamily="2" charset="-122"/>
                <a:ea typeface="华文中宋" panose="02010600040101010101" pitchFamily="2" charset="-122"/>
              </a:rPr>
              <a:t>X</a:t>
            </a:r>
            <a:r>
              <a:rPr lang="zh-CN" altLang="en-US" sz="2000" dirty="0">
                <a:latin typeface="华文中宋" panose="02010600040101010101" pitchFamily="2" charset="-122"/>
                <a:ea typeface="华文中宋" panose="02010600040101010101" pitchFamily="2" charset="-122"/>
              </a:rPr>
              <a:t>的右子树的所有结点上的记录的关键字 &gt;</a:t>
            </a:r>
            <a:r>
              <a:rPr lang="en-US" altLang="zh-CN" sz="2000" dirty="0">
                <a:latin typeface="华文中宋" panose="02010600040101010101" pitchFamily="2" charset="-122"/>
                <a:ea typeface="华文中宋" panose="02010600040101010101" pitchFamily="2" charset="-122"/>
              </a:rPr>
              <a:t>X </a:t>
            </a:r>
            <a:r>
              <a:rPr lang="zh-CN" altLang="en-US" sz="2000" dirty="0">
                <a:latin typeface="华文中宋" panose="02010600040101010101" pitchFamily="2" charset="-122"/>
                <a:ea typeface="华文中宋" panose="02010600040101010101" pitchFamily="2" charset="-122"/>
              </a:rPr>
              <a:t>结点上的记录的关键字</a:t>
            </a:r>
          </a:p>
          <a:p>
            <a:pPr marL="862013" lvl="1">
              <a:lnSpc>
                <a:spcPct val="80000"/>
              </a:lnSpc>
            </a:pPr>
            <a:r>
              <a:rPr lang="zh-CN" altLang="en-US" sz="2400" dirty="0">
                <a:latin typeface="华文中宋" panose="02010600040101010101" pitchFamily="2" charset="-122"/>
                <a:ea typeface="华文中宋" panose="02010600040101010101" pitchFamily="2" charset="-122"/>
              </a:rPr>
              <a:t>算法设计</a:t>
            </a:r>
            <a:endParaRPr lang="en-US" altLang="zh-CN" sz="2400" dirty="0">
              <a:latin typeface="华文中宋" panose="02010600040101010101" pitchFamily="2" charset="-122"/>
              <a:ea typeface="华文中宋" panose="02010600040101010101" pitchFamily="2" charset="-122"/>
            </a:endParaRPr>
          </a:p>
          <a:p>
            <a:pPr marL="1333500" lvl="2">
              <a:lnSpc>
                <a:spcPct val="80000"/>
              </a:lnSpc>
            </a:pPr>
            <a:r>
              <a:rPr lang="zh-CN" altLang="en-US" sz="2000" dirty="0">
                <a:latin typeface="华文中宋" panose="02010600040101010101" pitchFamily="2" charset="-122"/>
                <a:ea typeface="华文中宋" panose="02010600040101010101" pitchFamily="2" charset="-122"/>
              </a:rPr>
              <a:t>和对分查找类似</a:t>
            </a:r>
          </a:p>
          <a:p>
            <a:pPr marL="1333500" lvl="2">
              <a:lnSpc>
                <a:spcPct val="80000"/>
              </a:lnSpc>
            </a:pPr>
            <a:r>
              <a:rPr lang="zh-CN" altLang="en-US" sz="2000" dirty="0">
                <a:latin typeface="华文中宋" panose="02010600040101010101" pitchFamily="2" charset="-122"/>
                <a:ea typeface="华文中宋" panose="02010600040101010101" pitchFamily="2" charset="-122"/>
              </a:rPr>
              <a:t>从根结点开始查找</a:t>
            </a:r>
          </a:p>
          <a:p>
            <a:pPr marL="1333500" lvl="2">
              <a:lnSpc>
                <a:spcPct val="80000"/>
              </a:lnSpc>
            </a:pPr>
            <a:r>
              <a:rPr lang="zh-CN" altLang="en-US" sz="2000" dirty="0">
                <a:latin typeface="华文中宋" panose="02010600040101010101" pitchFamily="2" charset="-122"/>
                <a:ea typeface="华文中宋" panose="02010600040101010101" pitchFamily="2" charset="-122"/>
              </a:rPr>
              <a:t>每次淘汰一个分支</a:t>
            </a:r>
            <a:endParaRPr lang="en-US" altLang="zh-CN" sz="2000" dirty="0">
              <a:latin typeface="华文中宋" panose="02010600040101010101" pitchFamily="2" charset="-122"/>
              <a:ea typeface="华文中宋" panose="02010600040101010101" pitchFamily="2" charset="-122"/>
            </a:endParaRPr>
          </a:p>
          <a:p>
            <a:pPr marL="1333500" lvl="2">
              <a:lnSpc>
                <a:spcPct val="80000"/>
              </a:lnSpc>
            </a:pPr>
            <a:r>
              <a:rPr lang="zh-CN" altLang="en-US" sz="2000" dirty="0">
                <a:latin typeface="华文中宋" panose="02010600040101010101" pitchFamily="2" charset="-122"/>
                <a:ea typeface="华文中宋" panose="02010600040101010101" pitchFamily="2" charset="-122"/>
              </a:rPr>
              <a:t>不成功可以插入</a:t>
            </a:r>
            <a:endParaRPr lang="en-US" altLang="zh-CN" sz="2000" dirty="0">
              <a:latin typeface="华文中宋" panose="02010600040101010101" pitchFamily="2" charset="-122"/>
              <a:ea typeface="华文中宋" panose="02010600040101010101" pitchFamily="2" charset="-122"/>
            </a:endParaRPr>
          </a:p>
        </p:txBody>
      </p:sp>
      <p:sp>
        <p:nvSpPr>
          <p:cNvPr id="35842" name="灯片编号占位符 5">
            <a:extLst>
              <a:ext uri="{FF2B5EF4-FFF2-40B4-BE49-F238E27FC236}">
                <a16:creationId xmlns:a16="http://schemas.microsoft.com/office/drawing/2014/main" id="{9993FC33-8F4F-4F7A-8488-A232642F2B2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295D51C4-912D-4676-82A0-9CB26BFD23C3}" type="slidenum">
              <a:rPr lang="zh-CN" altLang="en-US" sz="1400" b="0">
                <a:latin typeface="Arial" panose="020B0604020202020204" pitchFamily="34" charset="0"/>
              </a:rPr>
              <a:pPr>
                <a:spcBef>
                  <a:spcPct val="0"/>
                </a:spcBef>
                <a:buFontTx/>
                <a:buNone/>
              </a:pPr>
              <a:t>13</a:t>
            </a:fld>
            <a:endParaRPr lang="en-US" altLang="zh-CN" sz="1400" b="0">
              <a:latin typeface="Times New Roman" panose="02020603050405020304" pitchFamily="18" charset="0"/>
            </a:endParaRPr>
          </a:p>
        </p:txBody>
      </p:sp>
      <p:pic>
        <p:nvPicPr>
          <p:cNvPr id="35845" name="Picture 133" descr="Snap12">
            <a:extLst>
              <a:ext uri="{FF2B5EF4-FFF2-40B4-BE49-F238E27FC236}">
                <a16:creationId xmlns:a16="http://schemas.microsoft.com/office/drawing/2014/main" id="{F63B6D7C-7491-4014-AE7A-2056B0FE9BB9}"/>
              </a:ext>
            </a:extLst>
          </p:cNvPr>
          <p:cNvPicPr>
            <a:picLocks noChangeAspect="1" noChangeArrowheads="1"/>
          </p:cNvPicPr>
          <p:nvPr/>
        </p:nvPicPr>
        <p:blipFill>
          <a:blip r:embed="rId3" cstate="print">
            <a:duotone>
              <a:prstClr val="black"/>
              <a:schemeClr val="accent1">
                <a:tint val="45000"/>
                <a:satMod val="400000"/>
              </a:schemeClr>
            </a:duotone>
            <a:lum contrast="100000"/>
            <a:extLst>
              <a:ext uri="{BEBA8EAE-BF5A-486C-A8C5-ECC9F3942E4B}">
                <a14:imgProps xmlns:a14="http://schemas.microsoft.com/office/drawing/2010/main">
                  <a14:imgLayer r:embed="rId4">
                    <a14:imgEffect>
                      <a14:saturation sat="0"/>
                    </a14:imgEffect>
                  </a14:imgLayer>
                </a14:imgProps>
              </a:ext>
            </a:extLst>
          </a:blip>
          <a:srcRect/>
          <a:stretch>
            <a:fillRect/>
          </a:stretch>
        </p:blipFill>
        <p:spPr bwMode="auto">
          <a:xfrm>
            <a:off x="3706663" y="4684395"/>
            <a:ext cx="2449513" cy="1912957"/>
          </a:xfrm>
          <a:prstGeom prst="rect">
            <a:avLst/>
          </a:prstGeom>
          <a:noFill/>
          <a:ln w="9525">
            <a:noFill/>
            <a:miter lim="800000"/>
            <a:headEnd/>
            <a:tailEnd/>
          </a:ln>
        </p:spPr>
      </p:pic>
      <p:pic>
        <p:nvPicPr>
          <p:cNvPr id="35846" name="Picture 134" descr="Snap13">
            <a:extLst>
              <a:ext uri="{FF2B5EF4-FFF2-40B4-BE49-F238E27FC236}">
                <a16:creationId xmlns:a16="http://schemas.microsoft.com/office/drawing/2014/main" id="{6F7B74C4-2F03-42E1-B917-D7D9D33A0E89}"/>
              </a:ext>
            </a:extLst>
          </p:cNvPr>
          <p:cNvPicPr>
            <a:picLocks noChangeAspect="1" noChangeArrowheads="1"/>
          </p:cNvPicPr>
          <p:nvPr/>
        </p:nvPicPr>
        <p:blipFill>
          <a:blip r:embed="rId5" cstate="print">
            <a:duotone>
              <a:prstClr val="black"/>
              <a:schemeClr val="accent1">
                <a:tint val="45000"/>
                <a:satMod val="400000"/>
              </a:schemeClr>
            </a:duotone>
            <a:lum contrast="100000"/>
            <a:extLst>
              <a:ext uri="{BEBA8EAE-BF5A-486C-A8C5-ECC9F3942E4B}">
                <a14:imgProps xmlns:a14="http://schemas.microsoft.com/office/drawing/2010/main">
                  <a14:imgLayer r:embed="rId6">
                    <a14:imgEffect>
                      <a14:saturation sat="0"/>
                    </a14:imgEffect>
                  </a14:imgLayer>
                </a14:imgProps>
              </a:ext>
            </a:extLst>
          </a:blip>
          <a:srcRect/>
          <a:stretch>
            <a:fillRect/>
          </a:stretch>
        </p:blipFill>
        <p:spPr bwMode="auto">
          <a:xfrm>
            <a:off x="6072198" y="4604003"/>
            <a:ext cx="2189163" cy="2065357"/>
          </a:xfrm>
          <a:prstGeom prst="rect">
            <a:avLst/>
          </a:prstGeom>
          <a:noFill/>
          <a:ln w="9525">
            <a:noFill/>
            <a:miter lim="800000"/>
            <a:headEnd/>
            <a:tailEnd/>
          </a:ln>
        </p:spPr>
      </p:pic>
      <p:sp>
        <p:nvSpPr>
          <p:cNvPr id="9" name="Rectangle 2">
            <a:extLst>
              <a:ext uri="{FF2B5EF4-FFF2-40B4-BE49-F238E27FC236}">
                <a16:creationId xmlns:a16="http://schemas.microsoft.com/office/drawing/2014/main" id="{1B3CC09E-7FA9-4185-9616-CE89DEC55217}"/>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2" name="Rectangle 3">
            <a:extLst>
              <a:ext uri="{FF2B5EF4-FFF2-40B4-BE49-F238E27FC236}">
                <a16:creationId xmlns:a16="http://schemas.microsoft.com/office/drawing/2014/main" id="{FF0531E7-F5D5-4F99-AD2C-CF36CD214704}"/>
              </a:ext>
            </a:extLst>
          </p:cNvPr>
          <p:cNvSpPr>
            <a:spLocks noGrp="1" noChangeArrowheads="1"/>
          </p:cNvSpPr>
          <p:nvPr>
            <p:ph idx="1"/>
          </p:nvPr>
        </p:nvSpPr>
        <p:spPr>
          <a:xfrm>
            <a:off x="489520" y="1338336"/>
            <a:ext cx="8763000" cy="5907088"/>
          </a:xfrm>
          <a:noFill/>
        </p:spPr>
        <p:txBody>
          <a:bodyPr/>
          <a:lstStyle/>
          <a:p>
            <a:pPr marL="0" indent="0">
              <a:lnSpc>
                <a:spcPct val="90000"/>
              </a:lnSpc>
              <a:buFontTx/>
              <a:buNone/>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在根为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t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的二叉排序树中，查找关键字为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的记录</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193675" lvl="1" indent="0">
              <a:lnSpc>
                <a:spcPct val="90000"/>
              </a:lnSpc>
              <a:spcBef>
                <a:spcPct val="0"/>
              </a:spcBef>
              <a:buFontTx/>
              <a:buNone/>
            </a:pP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BSTSearch</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K, t )</a:t>
            </a:r>
          </a:p>
          <a:p>
            <a:pPr marL="193675" lvl="1" indent="0">
              <a:lnSpc>
                <a:spcPct val="90000"/>
              </a:lnSpc>
              <a:spcBef>
                <a:spcPct val="0"/>
              </a:spcBef>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p ← t  // p</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是扫描指针</a:t>
            </a:r>
          </a:p>
          <a:p>
            <a:pPr marL="193675" lvl="1" indent="0">
              <a:lnSpc>
                <a:spcPct val="90000"/>
              </a:lnSpc>
              <a:spcBef>
                <a:spcPct val="0"/>
              </a:spcBef>
              <a:buFontTx/>
              <a:buNone/>
            </a:pPr>
            <a:r>
              <a:rPr lang="zh-CN" altLang="en-US"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while ( p ≠ Nil) do  //</a:t>
            </a:r>
            <a:r>
              <a:rPr lang="zh-CN" altLang="en-US"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查找一个结点</a:t>
            </a:r>
            <a:endPar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endParaRPr>
          </a:p>
          <a:p>
            <a:pPr marL="193675" lvl="1" indent="0">
              <a:lnSpc>
                <a:spcPct val="90000"/>
              </a:lnSpc>
              <a:spcBef>
                <a:spcPct val="0"/>
              </a:spcBef>
              <a:buFontTx/>
              <a:buNone/>
            </a:pP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      case</a:t>
            </a:r>
          </a:p>
          <a:p>
            <a:pPr marL="193675" lvl="1" indent="0">
              <a:lnSpc>
                <a:spcPct val="90000"/>
              </a:lnSpc>
              <a:spcBef>
                <a:spcPct val="0"/>
              </a:spcBef>
              <a:buFontTx/>
              <a:buNone/>
            </a:pP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         K = data( p ) : {</a:t>
            </a:r>
            <a:r>
              <a:rPr lang="zh-CN" altLang="en-US"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查找成功; </a:t>
            </a: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return}</a:t>
            </a:r>
          </a:p>
          <a:p>
            <a:pPr marL="193675" lvl="1" indent="0">
              <a:lnSpc>
                <a:spcPct val="90000"/>
              </a:lnSpc>
              <a:spcBef>
                <a:spcPct val="0"/>
              </a:spcBef>
              <a:buFontTx/>
              <a:buNone/>
            </a:pP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         K &lt; data( p ) : {</a:t>
            </a:r>
            <a:r>
              <a:rPr lang="en-US" altLang="zh-CN" sz="2000" dirty="0" err="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q←p</a:t>
            </a: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err="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p←Lchild</a:t>
            </a: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(p)}</a:t>
            </a:r>
          </a:p>
          <a:p>
            <a:pPr marL="193675" lvl="1" indent="0">
              <a:lnSpc>
                <a:spcPct val="90000"/>
              </a:lnSpc>
              <a:spcBef>
                <a:spcPct val="0"/>
              </a:spcBef>
              <a:buFontTx/>
              <a:buNone/>
            </a:pP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         K &gt; data( p ) : {</a:t>
            </a:r>
            <a:r>
              <a:rPr lang="en-US" altLang="zh-CN" sz="2000" dirty="0" err="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q←p</a:t>
            </a: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err="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p←Rchild</a:t>
            </a: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(p)}</a:t>
            </a:r>
          </a:p>
          <a:p>
            <a:pPr marL="193675" lvl="1" indent="0">
              <a:lnSpc>
                <a:spcPct val="90000"/>
              </a:lnSpc>
              <a:spcBef>
                <a:spcPct val="0"/>
              </a:spcBef>
              <a:buFontTx/>
              <a:buNone/>
            </a:pP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      end-case</a:t>
            </a:r>
          </a:p>
          <a:p>
            <a:pPr marL="193675" lvl="1" indent="0">
              <a:lnSpc>
                <a:spcPct val="90000"/>
              </a:lnSpc>
              <a:spcBef>
                <a:spcPct val="0"/>
              </a:spcBef>
              <a:buFontTx/>
              <a:buNone/>
            </a:pP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   end-while</a:t>
            </a:r>
          </a:p>
          <a:p>
            <a:pPr marL="193675" lvl="1" indent="0">
              <a:lnSpc>
                <a:spcPct val="90000"/>
              </a:lnSpc>
              <a:spcBef>
                <a:spcPct val="0"/>
              </a:spcBef>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err="1">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GetNode</a:t>
            </a: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(s); data(s)←K; // </a:t>
            </a:r>
            <a:r>
              <a:rPr lang="zh-CN" altLang="en-US"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找不到时，建立新结点</a:t>
            </a:r>
            <a:endPar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endParaRPr>
          </a:p>
          <a:p>
            <a:pPr marL="193675" lvl="1" indent="0">
              <a:lnSpc>
                <a:spcPct val="90000"/>
              </a:lnSpc>
              <a:spcBef>
                <a:spcPct val="0"/>
              </a:spcBef>
              <a:buFontTx/>
              <a:buNone/>
            </a:pP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err="1">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Lchild</a:t>
            </a: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(s)←Nil; </a:t>
            </a:r>
          </a:p>
          <a:p>
            <a:pPr marL="193675" lvl="1" indent="0">
              <a:lnSpc>
                <a:spcPct val="90000"/>
              </a:lnSpc>
              <a:spcBef>
                <a:spcPct val="0"/>
              </a:spcBef>
              <a:buFontTx/>
              <a:buNone/>
            </a:pP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err="1">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Rchild</a:t>
            </a: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(s)←Nil; </a:t>
            </a:r>
            <a:endParaRPr lang="zh-CN" altLang="en-US"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endParaRPr>
          </a:p>
          <a:p>
            <a:pPr marL="193675" lvl="1" indent="0">
              <a:lnSpc>
                <a:spcPct val="90000"/>
              </a:lnSpc>
              <a:spcBef>
                <a:spcPct val="0"/>
              </a:spcBef>
              <a:buFontTx/>
              <a:buNone/>
            </a:pPr>
            <a:r>
              <a:rPr lang="zh-CN" altLang="en-US"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case</a:t>
            </a:r>
          </a:p>
          <a:p>
            <a:pPr marL="193675" lvl="1" indent="0">
              <a:lnSpc>
                <a:spcPct val="90000"/>
              </a:lnSpc>
              <a:spcBef>
                <a:spcPct val="0"/>
              </a:spcBef>
              <a:buFontTx/>
              <a:buNone/>
            </a:pP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      t ＝ Nil : </a:t>
            </a:r>
            <a:r>
              <a:rPr lang="en-US" altLang="zh-CN" sz="2000" dirty="0" err="1">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t←s</a:t>
            </a: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 // </a:t>
            </a:r>
            <a:r>
              <a:rPr lang="zh-CN" altLang="en-US"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插入结点是根结点</a:t>
            </a:r>
          </a:p>
          <a:p>
            <a:pPr marL="193675" lvl="1" indent="0">
              <a:lnSpc>
                <a:spcPct val="90000"/>
              </a:lnSpc>
              <a:spcBef>
                <a:spcPct val="0"/>
              </a:spcBef>
              <a:buFontTx/>
              <a:buNone/>
            </a:pPr>
            <a:r>
              <a:rPr lang="zh-CN" altLang="en-US"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K &lt; data(q) : </a:t>
            </a:r>
            <a:r>
              <a:rPr lang="en-US" altLang="zh-CN" sz="2000" dirty="0" err="1">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Lchild</a:t>
            </a: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(q)←s</a:t>
            </a:r>
          </a:p>
          <a:p>
            <a:pPr marL="193675" lvl="1" indent="0">
              <a:lnSpc>
                <a:spcPct val="90000"/>
              </a:lnSpc>
              <a:spcBef>
                <a:spcPct val="0"/>
              </a:spcBef>
              <a:buFontTx/>
              <a:buNone/>
            </a:pP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      K &gt; data(q) : </a:t>
            </a:r>
            <a:r>
              <a:rPr lang="en-US" altLang="zh-CN" sz="2000" dirty="0" err="1">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Rchild</a:t>
            </a: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(q)←s</a:t>
            </a:r>
          </a:p>
          <a:p>
            <a:pPr marL="193675" lvl="1" indent="0">
              <a:lnSpc>
                <a:spcPct val="90000"/>
              </a:lnSpc>
              <a:spcBef>
                <a:spcPct val="0"/>
              </a:spcBef>
              <a:buFontTx/>
              <a:buNone/>
            </a:pPr>
            <a:r>
              <a:rPr lang="en-US" altLang="zh-CN" sz="2000" dirty="0">
                <a:solidFill>
                  <a:srgbClr val="0000CC"/>
                </a:solidFill>
                <a:latin typeface="Times New Roman" panose="02020603050405020304" pitchFamily="18" charset="0"/>
                <a:ea typeface="华文中宋" panose="02010600040101010101" pitchFamily="2" charset="-122"/>
                <a:cs typeface="Times New Roman" panose="02020603050405020304" pitchFamily="18" charset="0"/>
              </a:rPr>
              <a:t>   end-case</a:t>
            </a:r>
          </a:p>
          <a:p>
            <a:pPr marL="193675" lvl="1" indent="0">
              <a:lnSpc>
                <a:spcPct val="90000"/>
              </a:lnSpc>
              <a:spcBef>
                <a:spcPct val="0"/>
              </a:spcBef>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return</a:t>
            </a:r>
          </a:p>
        </p:txBody>
      </p:sp>
      <p:sp>
        <p:nvSpPr>
          <p:cNvPr id="37890" name="灯片编号占位符 5">
            <a:extLst>
              <a:ext uri="{FF2B5EF4-FFF2-40B4-BE49-F238E27FC236}">
                <a16:creationId xmlns:a16="http://schemas.microsoft.com/office/drawing/2014/main" id="{2EAC4FF1-D292-43A2-B65F-FBA88C7F701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F808AB89-3FDE-48A4-BEF0-4D5240977C62}" type="slidenum">
              <a:rPr lang="zh-CN" altLang="en-US" sz="1400" b="0">
                <a:latin typeface="Arial" panose="020B0604020202020204" pitchFamily="34" charset="0"/>
              </a:rPr>
              <a:pPr>
                <a:spcBef>
                  <a:spcPct val="0"/>
                </a:spcBef>
                <a:buFontTx/>
                <a:buNone/>
              </a:pPr>
              <a:t>14</a:t>
            </a:fld>
            <a:endParaRPr lang="en-US" altLang="zh-CN" sz="1400" b="0" dirty="0">
              <a:latin typeface="Times New Roman" panose="02020603050405020304" pitchFamily="18" charset="0"/>
            </a:endParaRPr>
          </a:p>
        </p:txBody>
      </p:sp>
      <p:pic>
        <p:nvPicPr>
          <p:cNvPr id="36869" name="Picture 5" descr="Snap12">
            <a:extLst>
              <a:ext uri="{FF2B5EF4-FFF2-40B4-BE49-F238E27FC236}">
                <a16:creationId xmlns:a16="http://schemas.microsoft.com/office/drawing/2014/main" id="{B58BF42B-4A51-4C42-A543-C451CCA7DC23}"/>
              </a:ext>
            </a:extLst>
          </p:cNvPr>
          <p:cNvPicPr>
            <a:picLocks noChangeAspect="1" noChangeArrowheads="1"/>
          </p:cNvPicPr>
          <p:nvPr/>
        </p:nvPicPr>
        <p:blipFill>
          <a:blip r:embed="rId3" cstate="print">
            <a:duotone>
              <a:prstClr val="black"/>
              <a:schemeClr val="accent1">
                <a:tint val="45000"/>
                <a:satMod val="400000"/>
              </a:schemeClr>
            </a:duotone>
            <a:lum contrast="100000"/>
            <a:extLst>
              <a:ext uri="{BEBA8EAE-BF5A-486C-A8C5-ECC9F3942E4B}">
                <a14:imgProps xmlns:a14="http://schemas.microsoft.com/office/drawing/2010/main">
                  <a14:imgLayer r:embed="rId4">
                    <a14:imgEffect>
                      <a14:saturation sat="0"/>
                    </a14:imgEffect>
                  </a14:imgLayer>
                </a14:imgProps>
              </a:ext>
            </a:extLst>
          </a:blip>
          <a:srcRect/>
          <a:stretch>
            <a:fillRect/>
          </a:stretch>
        </p:blipFill>
        <p:spPr bwMode="auto">
          <a:xfrm>
            <a:off x="5940152" y="2708920"/>
            <a:ext cx="2987675" cy="3241675"/>
          </a:xfrm>
          <a:prstGeom prst="rect">
            <a:avLst/>
          </a:prstGeom>
          <a:noFill/>
          <a:ln w="9525">
            <a:noFill/>
            <a:miter lim="800000"/>
            <a:headEnd/>
            <a:tailEnd/>
          </a:ln>
        </p:spPr>
      </p:pic>
      <p:sp>
        <p:nvSpPr>
          <p:cNvPr id="8" name="Rectangle 2">
            <a:extLst>
              <a:ext uri="{FF2B5EF4-FFF2-40B4-BE49-F238E27FC236}">
                <a16:creationId xmlns:a16="http://schemas.microsoft.com/office/drawing/2014/main" id="{A1C26349-9681-4F27-8412-D7B8945DA722}"/>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0" name="Rectangle 3">
            <a:extLst>
              <a:ext uri="{FF2B5EF4-FFF2-40B4-BE49-F238E27FC236}">
                <a16:creationId xmlns:a16="http://schemas.microsoft.com/office/drawing/2014/main" id="{D7EC320D-8136-4E06-BCFE-B89FC26D350B}"/>
              </a:ext>
            </a:extLst>
          </p:cNvPr>
          <p:cNvSpPr>
            <a:spLocks noGrp="1" noChangeArrowheads="1"/>
          </p:cNvSpPr>
          <p:nvPr>
            <p:ph idx="1"/>
          </p:nvPr>
        </p:nvSpPr>
        <p:spPr>
          <a:xfrm>
            <a:off x="107950" y="1484784"/>
            <a:ext cx="8763000" cy="3960813"/>
          </a:xfrm>
          <a:noFill/>
        </p:spPr>
        <p:txBody>
          <a:bodyPr/>
          <a:lstStyle/>
          <a:p>
            <a:pPr marL="285750" indent="-285750"/>
            <a:r>
              <a:rPr lang="zh-CN" altLang="en-US" sz="2800" dirty="0">
                <a:latin typeface="华文中宋" panose="02010600040101010101" pitchFamily="2" charset="-122"/>
                <a:ea typeface="华文中宋" panose="02010600040101010101" pitchFamily="2" charset="-122"/>
              </a:rPr>
              <a:t>查找方法 </a:t>
            </a:r>
            <a:r>
              <a:rPr lang="en-US" altLang="zh-CN" sz="2800" dirty="0">
                <a:latin typeface="华文中宋" panose="02010600040101010101" pitchFamily="2" charset="-122"/>
                <a:ea typeface="华文中宋" panose="02010600040101010101" pitchFamily="2" charset="-122"/>
              </a:rPr>
              <a:t>----  </a:t>
            </a:r>
            <a:r>
              <a:rPr lang="zh-CN" altLang="en-US" sz="2800" dirty="0">
                <a:latin typeface="华文中宋" panose="02010600040101010101" pitchFamily="2" charset="-122"/>
                <a:ea typeface="华文中宋" panose="02010600040101010101" pitchFamily="2" charset="-122"/>
              </a:rPr>
              <a:t>二叉排序树查找</a:t>
            </a:r>
          </a:p>
          <a:p>
            <a:pPr marL="862013" lvl="1"/>
            <a:r>
              <a:rPr lang="zh-CN" altLang="en-US" sz="2400" dirty="0">
                <a:latin typeface="华文中宋" panose="02010600040101010101" pitchFamily="2" charset="-122"/>
                <a:ea typeface="华文中宋" panose="02010600040101010101" pitchFamily="2" charset="-122"/>
              </a:rPr>
              <a:t>平均查找长度</a:t>
            </a:r>
          </a:p>
          <a:p>
            <a:pPr marL="1333500" lvl="2"/>
            <a:r>
              <a:rPr lang="zh-CN" altLang="en-US" sz="2000" dirty="0">
                <a:latin typeface="华文中宋" panose="02010600040101010101" pitchFamily="2" charset="-122"/>
                <a:ea typeface="华文中宋" panose="02010600040101010101" pitchFamily="2" charset="-122"/>
              </a:rPr>
              <a:t>和二叉树的深度和形态有关</a:t>
            </a:r>
          </a:p>
          <a:p>
            <a:pPr marL="1333500" lvl="2"/>
            <a:r>
              <a:rPr lang="zh-CN" altLang="en-US" sz="2000" dirty="0">
                <a:latin typeface="华文中宋" panose="02010600040101010101" pitchFamily="2" charset="-122"/>
                <a:ea typeface="华文中宋" panose="02010600040101010101" pitchFamily="2" charset="-122"/>
              </a:rPr>
              <a:t>接近平衡二叉树时，平均查找长度较小，效率较高</a:t>
            </a:r>
          </a:p>
          <a:p>
            <a:pPr marL="1333500" lvl="2"/>
            <a:r>
              <a:rPr lang="zh-CN" altLang="en-US" sz="2000" dirty="0">
                <a:latin typeface="华文中宋" panose="02010600040101010101" pitchFamily="2" charset="-122"/>
                <a:ea typeface="华文中宋" panose="02010600040101010101" pitchFamily="2" charset="-122"/>
              </a:rPr>
              <a:t>如果形态不好，平均查找长度较长</a:t>
            </a:r>
          </a:p>
          <a:p>
            <a:pPr marL="1333500" lvl="2"/>
            <a:r>
              <a:rPr lang="zh-CN" altLang="en-US" sz="2000" dirty="0">
                <a:latin typeface="华文中宋" panose="02010600040101010101" pitchFamily="2" charset="-122"/>
                <a:ea typeface="华文中宋" panose="02010600040101010101" pitchFamily="2" charset="-122"/>
              </a:rPr>
              <a:t>极端情况下，蜕变成线性表</a:t>
            </a:r>
            <a:endParaRPr lang="en-US" altLang="zh-CN" sz="2000" dirty="0">
              <a:latin typeface="华文中宋" panose="02010600040101010101" pitchFamily="2" charset="-122"/>
              <a:ea typeface="华文中宋" panose="02010600040101010101" pitchFamily="2" charset="-122"/>
            </a:endParaRPr>
          </a:p>
          <a:p>
            <a:pPr marL="862013" lvl="1"/>
            <a:r>
              <a:rPr lang="zh-CN" altLang="en-US" sz="2400" dirty="0">
                <a:latin typeface="华文中宋" panose="02010600040101010101" pitchFamily="2" charset="-122"/>
                <a:ea typeface="华文中宋" panose="02010600040101010101" pitchFamily="2" charset="-122"/>
              </a:rPr>
              <a:t>特点</a:t>
            </a:r>
            <a:endParaRPr lang="en-US" altLang="zh-CN" sz="2400" dirty="0">
              <a:latin typeface="华文中宋" panose="02010600040101010101" pitchFamily="2" charset="-122"/>
              <a:ea typeface="华文中宋" panose="02010600040101010101" pitchFamily="2" charset="-122"/>
            </a:endParaRPr>
          </a:p>
          <a:p>
            <a:pPr marL="1333500" lvl="2"/>
            <a:r>
              <a:rPr lang="zh-CN" altLang="en-US" sz="2000" dirty="0">
                <a:latin typeface="华文中宋" panose="02010600040101010101" pitchFamily="2" charset="-122"/>
                <a:ea typeface="华文中宋" panose="02010600040101010101" pitchFamily="2" charset="-122"/>
              </a:rPr>
              <a:t>适用于非线性结构</a:t>
            </a:r>
            <a:endParaRPr lang="en-US" altLang="zh-CN" sz="2000" dirty="0">
              <a:latin typeface="华文中宋" panose="02010600040101010101" pitchFamily="2" charset="-122"/>
              <a:ea typeface="华文中宋" panose="02010600040101010101" pitchFamily="2" charset="-122"/>
            </a:endParaRPr>
          </a:p>
          <a:p>
            <a:pPr marL="1333500" lvl="2"/>
            <a:r>
              <a:rPr lang="zh-CN" altLang="en-US" sz="2000" dirty="0">
                <a:latin typeface="华文中宋" panose="02010600040101010101" pitchFamily="2" charset="-122"/>
                <a:ea typeface="华文中宋" panose="02010600040101010101" pitchFamily="2" charset="-122"/>
              </a:rPr>
              <a:t>介于对分查找和线性查找之间</a:t>
            </a:r>
          </a:p>
          <a:p>
            <a:pPr marL="1333500" lvl="2"/>
            <a:r>
              <a:rPr lang="zh-CN" altLang="en-US" sz="2000" dirty="0">
                <a:latin typeface="华文中宋" panose="02010600040101010101" pitchFamily="2" charset="-122"/>
                <a:ea typeface="华文中宋" panose="02010600040101010101" pitchFamily="2" charset="-122"/>
              </a:rPr>
              <a:t>实际应用当中，有时需要进行“平衡化”处理</a:t>
            </a:r>
          </a:p>
        </p:txBody>
      </p:sp>
      <p:sp>
        <p:nvSpPr>
          <p:cNvPr id="39938" name="灯片编号占位符 5">
            <a:extLst>
              <a:ext uri="{FF2B5EF4-FFF2-40B4-BE49-F238E27FC236}">
                <a16:creationId xmlns:a16="http://schemas.microsoft.com/office/drawing/2014/main" id="{CFF02EFF-7E9E-4AB9-A44B-73DA6A0D5BC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8A444C56-B01C-4CCF-A613-3079C01E77B6}" type="slidenum">
              <a:rPr lang="zh-CN" altLang="en-US" sz="1400" b="0">
                <a:latin typeface="Arial" panose="020B0604020202020204" pitchFamily="34" charset="0"/>
              </a:rPr>
              <a:pPr>
                <a:spcBef>
                  <a:spcPct val="0"/>
                </a:spcBef>
                <a:buFontTx/>
                <a:buNone/>
              </a:pPr>
              <a:t>15</a:t>
            </a:fld>
            <a:endParaRPr lang="en-US" altLang="zh-CN" sz="1400" b="0">
              <a:latin typeface="Times New Roman" panose="02020603050405020304" pitchFamily="18" charset="0"/>
            </a:endParaRPr>
          </a:p>
        </p:txBody>
      </p:sp>
      <p:pic>
        <p:nvPicPr>
          <p:cNvPr id="37893" name="Picture 5" descr="Snap12">
            <a:extLst>
              <a:ext uri="{FF2B5EF4-FFF2-40B4-BE49-F238E27FC236}">
                <a16:creationId xmlns:a16="http://schemas.microsoft.com/office/drawing/2014/main" id="{80E102C6-E629-4875-9171-E0A7A408D9AF}"/>
              </a:ext>
            </a:extLst>
          </p:cNvPr>
          <p:cNvPicPr>
            <a:picLocks noChangeAspect="1" noChangeArrowheads="1"/>
          </p:cNvPicPr>
          <p:nvPr/>
        </p:nvPicPr>
        <p:blipFill>
          <a:blip r:embed="rId3" cstate="print">
            <a:duotone>
              <a:prstClr val="black"/>
              <a:schemeClr val="accent1">
                <a:tint val="45000"/>
                <a:satMod val="400000"/>
              </a:schemeClr>
            </a:duotone>
            <a:lum contrast="100000"/>
            <a:extLst>
              <a:ext uri="{BEBA8EAE-BF5A-486C-A8C5-ECC9F3942E4B}">
                <a14:imgProps xmlns:a14="http://schemas.microsoft.com/office/drawing/2010/main">
                  <a14:imgLayer r:embed="rId4">
                    <a14:imgEffect>
                      <a14:saturation sat="0"/>
                    </a14:imgEffect>
                  </a14:imgLayer>
                </a14:imgProps>
              </a:ext>
            </a:extLst>
          </a:blip>
          <a:srcRect/>
          <a:stretch>
            <a:fillRect/>
          </a:stretch>
        </p:blipFill>
        <p:spPr bwMode="auto">
          <a:xfrm>
            <a:off x="6694488" y="1844824"/>
            <a:ext cx="2449512" cy="2355850"/>
          </a:xfrm>
          <a:prstGeom prst="rect">
            <a:avLst/>
          </a:prstGeom>
          <a:noFill/>
          <a:ln w="9525">
            <a:noFill/>
            <a:miter lim="800000"/>
            <a:headEnd/>
            <a:tailEnd/>
          </a:ln>
        </p:spPr>
      </p:pic>
      <p:pic>
        <p:nvPicPr>
          <p:cNvPr id="37894" name="Picture 6" descr="Snap13">
            <a:extLst>
              <a:ext uri="{FF2B5EF4-FFF2-40B4-BE49-F238E27FC236}">
                <a16:creationId xmlns:a16="http://schemas.microsoft.com/office/drawing/2014/main" id="{FBBC4879-14AA-494E-ACEF-EFA6A5C85486}"/>
              </a:ext>
            </a:extLst>
          </p:cNvPr>
          <p:cNvPicPr>
            <a:picLocks noChangeAspect="1" noChangeArrowheads="1"/>
          </p:cNvPicPr>
          <p:nvPr/>
        </p:nvPicPr>
        <p:blipFill>
          <a:blip r:embed="rId5" cstate="print">
            <a:duotone>
              <a:prstClr val="black"/>
              <a:schemeClr val="accent1">
                <a:tint val="45000"/>
                <a:satMod val="400000"/>
              </a:schemeClr>
            </a:duotone>
            <a:lum contrast="100000"/>
            <a:extLst>
              <a:ext uri="{BEBA8EAE-BF5A-486C-A8C5-ECC9F3942E4B}">
                <a14:imgProps xmlns:a14="http://schemas.microsoft.com/office/drawing/2010/main">
                  <a14:imgLayer r:embed="rId6">
                    <a14:imgEffect>
                      <a14:saturation sat="0"/>
                    </a14:imgEffect>
                  </a14:imgLayer>
                </a14:imgProps>
              </a:ext>
            </a:extLst>
          </a:blip>
          <a:srcRect/>
          <a:stretch>
            <a:fillRect/>
          </a:stretch>
        </p:blipFill>
        <p:spPr bwMode="auto">
          <a:xfrm>
            <a:off x="6372225" y="4068588"/>
            <a:ext cx="2500313" cy="2744788"/>
          </a:xfrm>
          <a:prstGeom prst="rect">
            <a:avLst/>
          </a:prstGeom>
          <a:noFill/>
          <a:ln w="9525">
            <a:noFill/>
            <a:miter lim="800000"/>
            <a:headEnd/>
            <a:tailEnd/>
          </a:ln>
        </p:spPr>
      </p:pic>
      <p:sp>
        <p:nvSpPr>
          <p:cNvPr id="9" name="Rectangle 2">
            <a:extLst>
              <a:ext uri="{FF2B5EF4-FFF2-40B4-BE49-F238E27FC236}">
                <a16:creationId xmlns:a16="http://schemas.microsoft.com/office/drawing/2014/main" id="{600A8519-5018-4EF5-BB48-BEC30CC9566C}"/>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4" name="Rectangle 3">
            <a:extLst>
              <a:ext uri="{FF2B5EF4-FFF2-40B4-BE49-F238E27FC236}">
                <a16:creationId xmlns:a16="http://schemas.microsoft.com/office/drawing/2014/main" id="{1D18EF20-5724-49A1-9923-4CFF3B64C0C3}"/>
              </a:ext>
            </a:extLst>
          </p:cNvPr>
          <p:cNvSpPr>
            <a:spLocks noGrp="1" noChangeArrowheads="1"/>
          </p:cNvSpPr>
          <p:nvPr>
            <p:ph idx="1"/>
          </p:nvPr>
        </p:nvSpPr>
        <p:spPr>
          <a:xfrm>
            <a:off x="-36512" y="1225053"/>
            <a:ext cx="7299325" cy="5948363"/>
          </a:xfrm>
        </p:spPr>
        <p:txBody>
          <a:bodyPr/>
          <a:lstStyle/>
          <a:p>
            <a:pPr marL="285750" indent="-285750">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查找方法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哈希表与查找</a:t>
            </a:r>
          </a:p>
          <a:p>
            <a:pPr marL="862013" lvl="1">
              <a:lnSpc>
                <a:spcPct val="90000"/>
              </a:lnSpc>
            </a:pP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基本想法</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a:t>
            </a:r>
          </a:p>
          <a:p>
            <a:pPr marL="1333500" lvl="2">
              <a:lnSpc>
                <a:spcPct val="90000"/>
              </a:lnSpc>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不经过关键字的比较，就能存取或查找到相应的元素，这样</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ASL=0</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pP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实现技术</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a:t>
            </a:r>
          </a:p>
          <a:p>
            <a:pPr marL="1333500" lvl="2">
              <a:lnSpc>
                <a:spcPct val="90000"/>
              </a:lnSpc>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要想实现直接存储，知道关键字的值，就应该能知道存储地址，为此通过一个函数，</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90000"/>
              </a:lnSpc>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建立“关键字值”与</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存储位置</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之间的映射</a:t>
            </a:r>
          </a:p>
          <a:p>
            <a:pPr marL="1333500" lvl="2">
              <a:lnSpc>
                <a:spcPct val="90000"/>
              </a:lnSpc>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不必进行比较运算，只要把 </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K</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值 代入 “函数”中就可找到目标记录的存储位置（哈希地址），这个映射函数被称为</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a:t>
            </a:r>
          </a:p>
          <a:p>
            <a:pPr marL="862013" lvl="1">
              <a:lnSpc>
                <a:spcPct val="90000"/>
              </a:lnSpc>
            </a:pP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哈希函数</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Hash</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函数，</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H(k)</a:t>
            </a:r>
          </a:p>
          <a:p>
            <a:pPr marL="1333500" lvl="2">
              <a:lnSpc>
                <a:spcPct val="90000"/>
              </a:lnSpc>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是要查找的记录的关键字值</a:t>
            </a:r>
          </a:p>
          <a:p>
            <a:pPr marL="1333500" lvl="2">
              <a:lnSpc>
                <a:spcPct val="90000"/>
              </a:lnSpc>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H(k) </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是要查找的记录的存储位置（哈希地址）</a:t>
            </a:r>
          </a:p>
          <a:p>
            <a:pPr marL="862013" lvl="1">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例如：</a:t>
            </a:r>
          </a:p>
          <a:p>
            <a:pPr marL="1333500" lvl="2">
              <a:lnSpc>
                <a:spcPct val="90000"/>
              </a:lnSpc>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采用学生姓名第一个字母在字母表中的序号为哈希函数，</a:t>
            </a:r>
          </a:p>
          <a:p>
            <a:pPr marL="1333500" lvl="2">
              <a:lnSpc>
                <a:spcPct val="90000"/>
              </a:lnSpc>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即定义 </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H(“A”)=1; H(“B”)=2; … ; H(“Z”)=26</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，则哈希表如图。</a:t>
            </a:r>
          </a:p>
        </p:txBody>
      </p:sp>
      <p:sp>
        <p:nvSpPr>
          <p:cNvPr id="40962" name="灯片编号占位符 5">
            <a:extLst>
              <a:ext uri="{FF2B5EF4-FFF2-40B4-BE49-F238E27FC236}">
                <a16:creationId xmlns:a16="http://schemas.microsoft.com/office/drawing/2014/main" id="{E778FDD0-AEAA-43F0-A70B-F5E0CC7A63E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8D437CCE-141C-4E9B-A7DB-1E8E345A2272}" type="slidenum">
              <a:rPr lang="zh-CN" altLang="en-US" sz="1400" b="0">
                <a:latin typeface="Arial" panose="020B0604020202020204" pitchFamily="34" charset="0"/>
              </a:rPr>
              <a:pPr>
                <a:spcBef>
                  <a:spcPct val="0"/>
                </a:spcBef>
                <a:buFontTx/>
                <a:buNone/>
              </a:pPr>
              <a:t>16</a:t>
            </a:fld>
            <a:endParaRPr lang="en-US" altLang="zh-CN" sz="1400" b="0">
              <a:latin typeface="Times New Roman" panose="02020603050405020304" pitchFamily="18" charset="0"/>
            </a:endParaRPr>
          </a:p>
        </p:txBody>
      </p:sp>
      <p:grpSp>
        <p:nvGrpSpPr>
          <p:cNvPr id="40965" name="Group 4">
            <a:extLst>
              <a:ext uri="{FF2B5EF4-FFF2-40B4-BE49-F238E27FC236}">
                <a16:creationId xmlns:a16="http://schemas.microsoft.com/office/drawing/2014/main" id="{937CBC31-18AD-47ED-A7F8-D1CC156E007B}"/>
              </a:ext>
            </a:extLst>
          </p:cNvPr>
          <p:cNvGrpSpPr>
            <a:grpSpLocks/>
          </p:cNvGrpSpPr>
          <p:nvPr/>
        </p:nvGrpSpPr>
        <p:grpSpPr bwMode="auto">
          <a:xfrm>
            <a:off x="7164388" y="260648"/>
            <a:ext cx="1908175" cy="3008313"/>
            <a:chOff x="4661" y="73"/>
            <a:chExt cx="1000" cy="2171"/>
          </a:xfrm>
        </p:grpSpPr>
        <p:grpSp>
          <p:nvGrpSpPr>
            <p:cNvPr id="40969" name="Group 5">
              <a:extLst>
                <a:ext uri="{FF2B5EF4-FFF2-40B4-BE49-F238E27FC236}">
                  <a16:creationId xmlns:a16="http://schemas.microsoft.com/office/drawing/2014/main" id="{1EF8E980-51FC-4196-8C49-37E117D9646B}"/>
                </a:ext>
              </a:extLst>
            </p:cNvPr>
            <p:cNvGrpSpPr>
              <a:grpSpLocks/>
            </p:cNvGrpSpPr>
            <p:nvPr/>
          </p:nvGrpSpPr>
          <p:grpSpPr bwMode="auto">
            <a:xfrm>
              <a:off x="4661" y="73"/>
              <a:ext cx="893" cy="2086"/>
              <a:chOff x="4661" y="426"/>
              <a:chExt cx="893" cy="1926"/>
            </a:xfrm>
          </p:grpSpPr>
          <p:sp>
            <p:nvSpPr>
              <p:cNvPr id="40971" name="Text Box 6">
                <a:extLst>
                  <a:ext uri="{FF2B5EF4-FFF2-40B4-BE49-F238E27FC236}">
                    <a16:creationId xmlns:a16="http://schemas.microsoft.com/office/drawing/2014/main" id="{39A2A98B-6FC2-4F8B-BF7A-4C6F83F5FD4F}"/>
                  </a:ext>
                </a:extLst>
              </p:cNvPr>
              <p:cNvSpPr txBox="1">
                <a:spLocks noChangeArrowheads="1"/>
              </p:cNvSpPr>
              <p:nvPr/>
            </p:nvSpPr>
            <p:spPr bwMode="auto">
              <a:xfrm>
                <a:off x="5067" y="426"/>
                <a:ext cx="468" cy="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关键字 </a:t>
                </a:r>
                <a:r>
                  <a:rPr lang="en-US" altLang="zh-CN" sz="1400">
                    <a:solidFill>
                      <a:schemeClr val="tx1"/>
                    </a:solidFill>
                    <a:latin typeface="Times New Roman" panose="02020603050405020304" pitchFamily="18" charset="0"/>
                  </a:rPr>
                  <a:t>k</a:t>
                </a:r>
                <a:r>
                  <a:rPr lang="en-US" altLang="zh-CN" sz="1400" baseline="-25000">
                    <a:solidFill>
                      <a:schemeClr val="tx1"/>
                    </a:solidFill>
                    <a:latin typeface="Times New Roman" panose="02020603050405020304" pitchFamily="18" charset="0"/>
                  </a:rPr>
                  <a:t>i</a:t>
                </a:r>
              </a:p>
            </p:txBody>
          </p:sp>
          <p:sp>
            <p:nvSpPr>
              <p:cNvPr id="40972" name="Text Box 7">
                <a:extLst>
                  <a:ext uri="{FF2B5EF4-FFF2-40B4-BE49-F238E27FC236}">
                    <a16:creationId xmlns:a16="http://schemas.microsoft.com/office/drawing/2014/main" id="{9A07BEA2-F4E4-49E9-9462-ED7C1624C22A}"/>
                  </a:ext>
                </a:extLst>
              </p:cNvPr>
              <p:cNvSpPr txBox="1">
                <a:spLocks noChangeArrowheads="1"/>
              </p:cNvSpPr>
              <p:nvPr/>
            </p:nvSpPr>
            <p:spPr bwMode="auto">
              <a:xfrm>
                <a:off x="5033" y="842"/>
                <a:ext cx="521" cy="220"/>
              </a:xfrm>
              <a:prstGeom prst="rect">
                <a:avLst/>
              </a:prstGeom>
              <a:noFill/>
              <a:ln w="25400" algn="ctr">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映射 </a:t>
                </a:r>
                <a:r>
                  <a:rPr lang="en-US" altLang="zh-CN" sz="1400">
                    <a:solidFill>
                      <a:schemeClr val="tx1"/>
                    </a:solidFill>
                    <a:latin typeface="Times New Roman" panose="02020603050405020304" pitchFamily="18" charset="0"/>
                  </a:rPr>
                  <a:t>H(k</a:t>
                </a:r>
                <a:r>
                  <a:rPr lang="en-US" altLang="zh-CN" sz="1400" baseline="-25000">
                    <a:solidFill>
                      <a:schemeClr val="tx1"/>
                    </a:solidFill>
                    <a:latin typeface="Times New Roman" panose="02020603050405020304" pitchFamily="18" charset="0"/>
                  </a:rPr>
                  <a:t>i</a:t>
                </a:r>
                <a:r>
                  <a:rPr lang="en-US" altLang="zh-CN" sz="1400">
                    <a:solidFill>
                      <a:schemeClr val="tx1"/>
                    </a:solidFill>
                    <a:latin typeface="Times New Roman" panose="02020603050405020304" pitchFamily="18" charset="0"/>
                  </a:rPr>
                  <a:t>)</a:t>
                </a:r>
              </a:p>
            </p:txBody>
          </p:sp>
          <p:sp>
            <p:nvSpPr>
              <p:cNvPr id="40973" name="Text Box 8">
                <a:extLst>
                  <a:ext uri="{FF2B5EF4-FFF2-40B4-BE49-F238E27FC236}">
                    <a16:creationId xmlns:a16="http://schemas.microsoft.com/office/drawing/2014/main" id="{F1500F86-8E13-4F37-9083-8610DAFABB59}"/>
                  </a:ext>
                </a:extLst>
              </p:cNvPr>
              <p:cNvSpPr txBox="1">
                <a:spLocks noChangeArrowheads="1"/>
              </p:cNvSpPr>
              <p:nvPr/>
            </p:nvSpPr>
            <p:spPr bwMode="auto">
              <a:xfrm>
                <a:off x="5065" y="1269"/>
                <a:ext cx="433" cy="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400">
                    <a:solidFill>
                      <a:schemeClr val="tx1"/>
                    </a:solidFill>
                    <a:latin typeface="Times New Roman" panose="02020603050405020304" pitchFamily="18" charset="0"/>
                  </a:rPr>
                  <a:t>Addr(a</a:t>
                </a:r>
                <a:r>
                  <a:rPr lang="en-US" altLang="zh-CN" sz="1400" baseline="-25000">
                    <a:solidFill>
                      <a:schemeClr val="tx1"/>
                    </a:solidFill>
                    <a:latin typeface="Times New Roman" panose="02020603050405020304" pitchFamily="18" charset="0"/>
                  </a:rPr>
                  <a:t>i</a:t>
                </a:r>
                <a:r>
                  <a:rPr lang="en-US" altLang="zh-CN" sz="1400">
                    <a:solidFill>
                      <a:schemeClr val="tx1"/>
                    </a:solidFill>
                    <a:latin typeface="Times New Roman" panose="02020603050405020304" pitchFamily="18" charset="0"/>
                  </a:rPr>
                  <a:t>)</a:t>
                </a:r>
              </a:p>
            </p:txBody>
          </p:sp>
          <p:sp>
            <p:nvSpPr>
              <p:cNvPr id="40974" name="Line 9">
                <a:extLst>
                  <a:ext uri="{FF2B5EF4-FFF2-40B4-BE49-F238E27FC236}">
                    <a16:creationId xmlns:a16="http://schemas.microsoft.com/office/drawing/2014/main" id="{B50F85B2-93B5-463E-A54E-8DC97D8C104B}"/>
                  </a:ext>
                </a:extLst>
              </p:cNvPr>
              <p:cNvSpPr>
                <a:spLocks noChangeShapeType="1"/>
              </p:cNvSpPr>
              <p:nvPr/>
            </p:nvSpPr>
            <p:spPr bwMode="auto">
              <a:xfrm>
                <a:off x="5295" y="618"/>
                <a:ext cx="0" cy="227"/>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0975" name="Line 10">
                <a:extLst>
                  <a:ext uri="{FF2B5EF4-FFF2-40B4-BE49-F238E27FC236}">
                    <a16:creationId xmlns:a16="http://schemas.microsoft.com/office/drawing/2014/main" id="{38265AEF-9E68-4D57-98AF-4E4FBCE2F1FA}"/>
                  </a:ext>
                </a:extLst>
              </p:cNvPr>
              <p:cNvSpPr>
                <a:spLocks noChangeShapeType="1"/>
              </p:cNvSpPr>
              <p:nvPr/>
            </p:nvSpPr>
            <p:spPr bwMode="auto">
              <a:xfrm>
                <a:off x="5287" y="1047"/>
                <a:ext cx="0" cy="227"/>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0976" name="Freeform 11">
                <a:extLst>
                  <a:ext uri="{FF2B5EF4-FFF2-40B4-BE49-F238E27FC236}">
                    <a16:creationId xmlns:a16="http://schemas.microsoft.com/office/drawing/2014/main" id="{9350806E-68BB-4ED4-9010-E7DDBF9F57F7}"/>
                  </a:ext>
                </a:extLst>
              </p:cNvPr>
              <p:cNvSpPr>
                <a:spLocks/>
              </p:cNvSpPr>
              <p:nvPr/>
            </p:nvSpPr>
            <p:spPr bwMode="auto">
              <a:xfrm>
                <a:off x="4661" y="1464"/>
                <a:ext cx="617" cy="888"/>
              </a:xfrm>
              <a:custGeom>
                <a:avLst/>
                <a:gdLst>
                  <a:gd name="T0" fmla="*/ 617 w 617"/>
                  <a:gd name="T1" fmla="*/ 0 h 888"/>
                  <a:gd name="T2" fmla="*/ 539 w 617"/>
                  <a:gd name="T3" fmla="*/ 184 h 888"/>
                  <a:gd name="T4" fmla="*/ 179 w 617"/>
                  <a:gd name="T5" fmla="*/ 248 h 888"/>
                  <a:gd name="T6" fmla="*/ 35 w 617"/>
                  <a:gd name="T7" fmla="*/ 384 h 888"/>
                  <a:gd name="T8" fmla="*/ 3 w 617"/>
                  <a:gd name="T9" fmla="*/ 608 h 888"/>
                  <a:gd name="T10" fmla="*/ 51 w 617"/>
                  <a:gd name="T11" fmla="*/ 824 h 888"/>
                  <a:gd name="T12" fmla="*/ 251 w 617"/>
                  <a:gd name="T13" fmla="*/ 888 h 888"/>
                  <a:gd name="T14" fmla="*/ 0 60000 65536"/>
                  <a:gd name="T15" fmla="*/ 0 60000 65536"/>
                  <a:gd name="T16" fmla="*/ 0 60000 65536"/>
                  <a:gd name="T17" fmla="*/ 0 60000 65536"/>
                  <a:gd name="T18" fmla="*/ 0 60000 65536"/>
                  <a:gd name="T19" fmla="*/ 0 60000 65536"/>
                  <a:gd name="T20" fmla="*/ 0 60000 65536"/>
                  <a:gd name="T21" fmla="*/ 0 w 617"/>
                  <a:gd name="T22" fmla="*/ 0 h 888"/>
                  <a:gd name="T23" fmla="*/ 617 w 617"/>
                  <a:gd name="T24" fmla="*/ 888 h 88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17" h="888">
                    <a:moveTo>
                      <a:pt x="617" y="0"/>
                    </a:moveTo>
                    <a:cubicBezTo>
                      <a:pt x="604" y="31"/>
                      <a:pt x="612" y="143"/>
                      <a:pt x="539" y="184"/>
                    </a:cubicBezTo>
                    <a:cubicBezTo>
                      <a:pt x="466" y="225"/>
                      <a:pt x="263" y="215"/>
                      <a:pt x="179" y="248"/>
                    </a:cubicBezTo>
                    <a:cubicBezTo>
                      <a:pt x="95" y="281"/>
                      <a:pt x="64" y="324"/>
                      <a:pt x="35" y="384"/>
                    </a:cubicBezTo>
                    <a:cubicBezTo>
                      <a:pt x="6" y="444"/>
                      <a:pt x="0" y="535"/>
                      <a:pt x="3" y="608"/>
                    </a:cubicBezTo>
                    <a:cubicBezTo>
                      <a:pt x="6" y="681"/>
                      <a:pt x="10" y="777"/>
                      <a:pt x="51" y="824"/>
                    </a:cubicBezTo>
                    <a:cubicBezTo>
                      <a:pt x="92" y="871"/>
                      <a:pt x="209" y="875"/>
                      <a:pt x="251" y="888"/>
                    </a:cubicBezTo>
                  </a:path>
                </a:pathLst>
              </a:custGeom>
              <a:noFill/>
              <a:ln w="28575">
                <a:solidFill>
                  <a:schemeClr val="accent1"/>
                </a:solidFill>
                <a:round/>
                <a:headEnd/>
                <a:tailEnd type="triangl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40970" name="Text Box 12">
              <a:extLst>
                <a:ext uri="{FF2B5EF4-FFF2-40B4-BE49-F238E27FC236}">
                  <a16:creationId xmlns:a16="http://schemas.microsoft.com/office/drawing/2014/main" id="{E66B076E-1FC9-466C-9552-0997664EBDFB}"/>
                </a:ext>
              </a:extLst>
            </p:cNvPr>
            <p:cNvSpPr txBox="1">
              <a:spLocks noChangeArrowheads="1"/>
            </p:cNvSpPr>
            <p:nvPr/>
          </p:nvSpPr>
          <p:spPr bwMode="auto">
            <a:xfrm>
              <a:off x="4945" y="2083"/>
              <a:ext cx="716" cy="161"/>
            </a:xfrm>
            <a:prstGeom prst="rect">
              <a:avLst/>
            </a:prstGeom>
            <a:noFill/>
            <a:ln w="9525" algn="ctr">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相应 </a:t>
              </a:r>
              <a:r>
                <a:rPr lang="en-US" altLang="zh-CN" sz="1400">
                  <a:solidFill>
                    <a:schemeClr val="tx1"/>
                  </a:solidFill>
                  <a:latin typeface="Times New Roman" panose="02020603050405020304" pitchFamily="18" charset="0"/>
                </a:rPr>
                <a:t>k</a:t>
              </a:r>
              <a:r>
                <a:rPr lang="en-US" altLang="zh-CN" sz="1400" baseline="-25000">
                  <a:solidFill>
                    <a:schemeClr val="tx1"/>
                  </a:solidFill>
                  <a:latin typeface="Times New Roman" panose="02020603050405020304" pitchFamily="18" charset="0"/>
                </a:rPr>
                <a:t>i </a:t>
              </a:r>
              <a:r>
                <a:rPr lang="zh-CN" altLang="en-US" sz="1400">
                  <a:solidFill>
                    <a:schemeClr val="tx1"/>
                  </a:solidFill>
                  <a:latin typeface="Times New Roman" panose="02020603050405020304" pitchFamily="18" charset="0"/>
                </a:rPr>
                <a:t>的记录 </a:t>
              </a:r>
              <a:r>
                <a:rPr lang="en-US" altLang="zh-CN" sz="1400">
                  <a:solidFill>
                    <a:schemeClr val="tx1"/>
                  </a:solidFill>
                  <a:latin typeface="Times New Roman" panose="02020603050405020304" pitchFamily="18" charset="0"/>
                </a:rPr>
                <a:t>a</a:t>
              </a:r>
              <a:r>
                <a:rPr lang="en-US" altLang="zh-CN" sz="1400" baseline="-25000">
                  <a:solidFill>
                    <a:schemeClr val="tx1"/>
                  </a:solidFill>
                  <a:latin typeface="Times New Roman" panose="02020603050405020304" pitchFamily="18" charset="0"/>
                </a:rPr>
                <a:t>i</a:t>
              </a:r>
            </a:p>
          </p:txBody>
        </p:sp>
      </p:grpSp>
      <p:pic>
        <p:nvPicPr>
          <p:cNvPr id="38918" name="Picture 13" descr="Snap14">
            <a:extLst>
              <a:ext uri="{FF2B5EF4-FFF2-40B4-BE49-F238E27FC236}">
                <a16:creationId xmlns:a16="http://schemas.microsoft.com/office/drawing/2014/main" id="{D7CB8F73-8A32-41A1-B689-66DC35F177B2}"/>
              </a:ext>
            </a:extLst>
          </p:cNvPr>
          <p:cNvPicPr>
            <a:picLocks noChangeAspect="1" noChangeArrowheads="1"/>
          </p:cNvPicPr>
          <p:nvPr/>
        </p:nvPicPr>
        <p:blipFill>
          <a:blip r:embed="rId3" cstate="print">
            <a:duotone>
              <a:prstClr val="black"/>
              <a:schemeClr val="accent1">
                <a:tint val="45000"/>
                <a:satMod val="400000"/>
              </a:schemeClr>
            </a:duotone>
            <a:lum contrast="46000"/>
            <a:extLst>
              <a:ext uri="{BEBA8EAE-BF5A-486C-A8C5-ECC9F3942E4B}">
                <a14:imgProps xmlns:a14="http://schemas.microsoft.com/office/drawing/2010/main">
                  <a14:imgLayer r:embed="rId4">
                    <a14:imgEffect>
                      <a14:saturation sat="0"/>
                    </a14:imgEffect>
                  </a14:imgLayer>
                </a14:imgProps>
              </a:ext>
            </a:extLst>
          </a:blip>
          <a:srcRect/>
          <a:stretch>
            <a:fillRect/>
          </a:stretch>
        </p:blipFill>
        <p:spPr bwMode="auto">
          <a:xfrm>
            <a:off x="7402513" y="2132856"/>
            <a:ext cx="1849437" cy="6516687"/>
          </a:xfrm>
          <a:prstGeom prst="rect">
            <a:avLst/>
          </a:prstGeom>
          <a:noFill/>
          <a:ln w="9525">
            <a:noFill/>
            <a:miter lim="800000"/>
            <a:headEnd/>
            <a:tailEnd/>
          </a:ln>
        </p:spPr>
      </p:pic>
      <p:sp>
        <p:nvSpPr>
          <p:cNvPr id="16" name="AutoShape 71">
            <a:hlinkHover r:id="" action="ppaction://noaction" highlightClick="1"/>
            <a:extLst>
              <a:ext uri="{FF2B5EF4-FFF2-40B4-BE49-F238E27FC236}">
                <a16:creationId xmlns:a16="http://schemas.microsoft.com/office/drawing/2014/main" id="{10968CFD-D3A1-4406-B2B4-1364E550A61F}"/>
              </a:ext>
            </a:extLst>
          </p:cNvPr>
          <p:cNvSpPr>
            <a:spLocks noChangeArrowheads="1"/>
          </p:cNvSpPr>
          <p:nvPr/>
        </p:nvSpPr>
        <p:spPr bwMode="auto">
          <a:xfrm>
            <a:off x="7275537" y="1887289"/>
            <a:ext cx="1928813" cy="3373438"/>
          </a:xfrm>
          <a:prstGeom prst="cloudCallout">
            <a:avLst>
              <a:gd name="adj1" fmla="val -60240"/>
              <a:gd name="adj2" fmla="val -46345"/>
            </a:avLst>
          </a:prstGeom>
          <a:solidFill>
            <a:schemeClr val="accent6">
              <a:lumMod val="40000"/>
              <a:lumOff val="60000"/>
            </a:schemeClr>
          </a:solidFill>
          <a:ln w="9525">
            <a:solidFill>
              <a:schemeClr val="tx1"/>
            </a:solidFill>
            <a:round/>
            <a:headEnd/>
            <a:tailEnd/>
          </a:ln>
        </p:spPr>
        <p:txBody>
          <a:bodyPr lIns="0" tIns="0" rIns="0" bIns="0">
            <a:spAutoFit/>
          </a:bodyPr>
          <a:lstStyle/>
          <a:p>
            <a:pPr>
              <a:defRPr/>
            </a:pPr>
            <a:r>
              <a:rPr lang="zh-CN" altLang="en-US" sz="1600" b="1" dirty="0">
                <a:latin typeface="华文中宋" panose="02010600040101010101" pitchFamily="2" charset="-122"/>
                <a:ea typeface="华文中宋" panose="02010600040101010101" pitchFamily="2" charset="-122"/>
              </a:rPr>
              <a:t>是各类计算机语言中常用的一类</a:t>
            </a:r>
            <a:r>
              <a:rPr lang="zh-CN" altLang="en-US" sz="1600" b="1" dirty="0">
                <a:solidFill>
                  <a:schemeClr val="accent1"/>
                </a:solidFill>
                <a:latin typeface="华文中宋" panose="02010600040101010101" pitchFamily="2" charset="-122"/>
                <a:ea typeface="华文中宋" panose="02010600040101010101" pitchFamily="2" charset="-122"/>
              </a:rPr>
              <a:t>数据存储技术，</a:t>
            </a:r>
            <a:r>
              <a:rPr lang="zh-CN" altLang="en-US" sz="1600" b="1" dirty="0">
                <a:latin typeface="华文中宋" panose="02010600040101010101" pitchFamily="2" charset="-122"/>
                <a:ea typeface="华文中宋" panose="02010600040101010101" pitchFamily="2" charset="-122"/>
              </a:rPr>
              <a:t>应用非常广泛。</a:t>
            </a:r>
            <a:endParaRPr lang="en-US" altLang="zh-CN" sz="1600" b="1" dirty="0">
              <a:latin typeface="华文中宋" panose="02010600040101010101" pitchFamily="2" charset="-122"/>
              <a:ea typeface="华文中宋" panose="02010600040101010101" pitchFamily="2" charset="-122"/>
            </a:endParaRPr>
          </a:p>
          <a:p>
            <a:pPr>
              <a:defRPr/>
            </a:pPr>
            <a:r>
              <a:rPr lang="zh-CN" altLang="en-US" sz="1600" b="1" dirty="0">
                <a:latin typeface="华文中宋" panose="02010600040101010101" pitchFamily="2" charset="-122"/>
                <a:ea typeface="华文中宋" panose="02010600040101010101" pitchFamily="2" charset="-122"/>
              </a:rPr>
              <a:t>应用哈希表存储数据的主要目的是：便于快速查找</a:t>
            </a:r>
            <a:r>
              <a:rPr lang="en-US" altLang="zh-CN" sz="1600" b="1" dirty="0">
                <a:latin typeface="华文中宋" panose="02010600040101010101" pitchFamily="2" charset="-122"/>
                <a:ea typeface="华文中宋" panose="02010600040101010101" pitchFamily="2" charset="-122"/>
              </a:rPr>
              <a:t>.</a:t>
            </a:r>
            <a:endParaRPr lang="zh-CN" altLang="en-US" sz="1600" b="1" dirty="0">
              <a:latin typeface="华文中宋" panose="02010600040101010101" pitchFamily="2" charset="-122"/>
              <a:ea typeface="华文中宋" panose="02010600040101010101" pitchFamily="2" charset="-122"/>
            </a:endParaRPr>
          </a:p>
        </p:txBody>
      </p:sp>
      <p:sp>
        <p:nvSpPr>
          <p:cNvPr id="17" name="AutoShape 72">
            <a:extLst>
              <a:ext uri="{FF2B5EF4-FFF2-40B4-BE49-F238E27FC236}">
                <a16:creationId xmlns:a16="http://schemas.microsoft.com/office/drawing/2014/main" id="{2B371465-5441-4945-8FC5-E2AC6AB1DC71}"/>
              </a:ext>
            </a:extLst>
          </p:cNvPr>
          <p:cNvSpPr>
            <a:spLocks noChangeArrowheads="1"/>
          </p:cNvSpPr>
          <p:nvPr/>
        </p:nvSpPr>
        <p:spPr bwMode="auto">
          <a:xfrm>
            <a:off x="4139952" y="1268884"/>
            <a:ext cx="215900" cy="215900"/>
          </a:xfrm>
          <a:prstGeom prst="irregularSeal1">
            <a:avLst/>
          </a:prstGeom>
          <a:solidFill>
            <a:schemeClr val="accent1"/>
          </a:solidFill>
          <a:ln w="9525">
            <a:solidFill>
              <a:schemeClr val="tx1"/>
            </a:solidFill>
            <a:miter lim="800000"/>
            <a:headEnd/>
            <a:tailEnd/>
          </a:ln>
        </p:spPr>
        <p:txBody>
          <a:bodyPr wrap="none" lIns="91433" tIns="45717" rIns="91433" bIns="45717"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19" name="Rectangle 2">
            <a:extLst>
              <a:ext uri="{FF2B5EF4-FFF2-40B4-BE49-F238E27FC236}">
                <a16:creationId xmlns:a16="http://schemas.microsoft.com/office/drawing/2014/main" id="{3A02F81A-2A49-4BAC-95E4-0C35D437BD96}"/>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7"/>
                    </p:tgtEl>
                  </p:cond>
                </p:stCondLst>
                <p:endSync evt="end" delay="0">
                  <p:rtn val="all"/>
                </p:endSync>
                <p:childTnLst>
                  <p:par>
                    <p:cTn id="3" fill="hold" nodeType="clickPar">
                      <p:stCondLst>
                        <p:cond delay="0"/>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childTnLst>
              </p:cTn>
              <p:nextCondLst>
                <p:cond evt="onClick" delay="0">
                  <p:tgtEl>
                    <p:spTgt spid="17"/>
                  </p:tgtEl>
                </p:cond>
              </p:nextCondLst>
            </p:seq>
          </p:childTnLst>
        </p:cTn>
      </p:par>
    </p:tnLst>
    <p:bldLst>
      <p:bldP spid="1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3012" name="Rectangle 3">
            <a:extLst>
              <a:ext uri="{FF2B5EF4-FFF2-40B4-BE49-F238E27FC236}">
                <a16:creationId xmlns:a16="http://schemas.microsoft.com/office/drawing/2014/main" id="{A4D51C67-AA72-48F1-8EC5-68330FCA4C6C}"/>
              </a:ext>
            </a:extLst>
          </p:cNvPr>
          <p:cNvSpPr>
            <a:spLocks noGrp="1" noChangeArrowheads="1"/>
          </p:cNvSpPr>
          <p:nvPr>
            <p:ph idx="1"/>
          </p:nvPr>
        </p:nvSpPr>
        <p:spPr>
          <a:xfrm>
            <a:off x="35496" y="1225053"/>
            <a:ext cx="7299325" cy="5948363"/>
          </a:xfrm>
        </p:spPr>
        <p:txBody>
          <a:bodyPr/>
          <a:lstStyle/>
          <a:p>
            <a:pPr marL="285750" indent="-285750"/>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查找方法 </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哈希表与查找</a:t>
            </a:r>
          </a:p>
          <a:p>
            <a:pPr marL="862013"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哈希表的建立</a:t>
            </a:r>
          </a:p>
          <a:p>
            <a:pPr marL="1333500"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先建立一个向量，其大小一般设为：</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m</a:t>
            </a:r>
          </a:p>
          <a:p>
            <a:pPr marL="1333500" lvl="2"/>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n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为要使用的记录总数</a:t>
            </a:r>
          </a:p>
          <a:p>
            <a:pPr marL="1333500"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使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n / m = 0.65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到 0.85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-&gt;(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装填系数</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marL="1333500" lvl="2"/>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m &gt; n</a:t>
            </a:r>
          </a:p>
          <a:p>
            <a:pPr marL="862013"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数据元素的插入</a:t>
            </a:r>
          </a:p>
          <a:p>
            <a:pPr marL="1333500"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先计算</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Hash</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函数得到哈希地址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loc</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再把要插入的记录放到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loc</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哈希地址上</a:t>
            </a:r>
          </a:p>
          <a:p>
            <a:pPr marL="862013"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哈希函数的运算</a:t>
            </a:r>
          </a:p>
          <a:p>
            <a:pPr marL="1333500"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如果 关键字的数据类型是数值类型，可以直接参与运算</a:t>
            </a:r>
          </a:p>
          <a:p>
            <a:pPr marL="1333500"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如果关键字的数据类型是非数值类型，要先转换为数值类型再参与运算，例如：</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H(“A”)=1</a:t>
            </a: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43010" name="灯片编号占位符 5">
            <a:extLst>
              <a:ext uri="{FF2B5EF4-FFF2-40B4-BE49-F238E27FC236}">
                <a16:creationId xmlns:a16="http://schemas.microsoft.com/office/drawing/2014/main" id="{2EDAD606-0497-4525-8B6D-501DB7E2839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F453511C-C378-4488-9BF4-88A003C49C4F}" type="slidenum">
              <a:rPr lang="zh-CN" altLang="en-US" sz="1400" b="0">
                <a:latin typeface="Arial" panose="020B0604020202020204" pitchFamily="34" charset="0"/>
              </a:rPr>
              <a:pPr>
                <a:spcBef>
                  <a:spcPct val="0"/>
                </a:spcBef>
                <a:buFontTx/>
                <a:buNone/>
              </a:pPr>
              <a:t>17</a:t>
            </a:fld>
            <a:endParaRPr lang="en-US" altLang="zh-CN" sz="1400" b="0">
              <a:latin typeface="Times New Roman" panose="02020603050405020304" pitchFamily="18" charset="0"/>
            </a:endParaRPr>
          </a:p>
        </p:txBody>
      </p:sp>
      <p:grpSp>
        <p:nvGrpSpPr>
          <p:cNvPr id="43013" name="Group 153">
            <a:extLst>
              <a:ext uri="{FF2B5EF4-FFF2-40B4-BE49-F238E27FC236}">
                <a16:creationId xmlns:a16="http://schemas.microsoft.com/office/drawing/2014/main" id="{9172388E-7DD2-4037-B19B-7DAE70902E48}"/>
              </a:ext>
            </a:extLst>
          </p:cNvPr>
          <p:cNvGrpSpPr>
            <a:grpSpLocks/>
          </p:cNvGrpSpPr>
          <p:nvPr/>
        </p:nvGrpSpPr>
        <p:grpSpPr bwMode="auto">
          <a:xfrm>
            <a:off x="7164388" y="260648"/>
            <a:ext cx="1908175" cy="3008313"/>
            <a:chOff x="4661" y="73"/>
            <a:chExt cx="1000" cy="2171"/>
          </a:xfrm>
        </p:grpSpPr>
        <p:grpSp>
          <p:nvGrpSpPr>
            <p:cNvPr id="43015" name="Group 150">
              <a:extLst>
                <a:ext uri="{FF2B5EF4-FFF2-40B4-BE49-F238E27FC236}">
                  <a16:creationId xmlns:a16="http://schemas.microsoft.com/office/drawing/2014/main" id="{C3D9D25A-B175-4177-9E09-40865FA3890F}"/>
                </a:ext>
              </a:extLst>
            </p:cNvPr>
            <p:cNvGrpSpPr>
              <a:grpSpLocks/>
            </p:cNvGrpSpPr>
            <p:nvPr/>
          </p:nvGrpSpPr>
          <p:grpSpPr bwMode="auto">
            <a:xfrm>
              <a:off x="4661" y="73"/>
              <a:ext cx="893" cy="2086"/>
              <a:chOff x="4661" y="426"/>
              <a:chExt cx="893" cy="1926"/>
            </a:xfrm>
          </p:grpSpPr>
          <p:sp>
            <p:nvSpPr>
              <p:cNvPr id="43017" name="Text Box 143">
                <a:extLst>
                  <a:ext uri="{FF2B5EF4-FFF2-40B4-BE49-F238E27FC236}">
                    <a16:creationId xmlns:a16="http://schemas.microsoft.com/office/drawing/2014/main" id="{F1981550-0961-4ADC-A179-094829CC9953}"/>
                  </a:ext>
                </a:extLst>
              </p:cNvPr>
              <p:cNvSpPr txBox="1">
                <a:spLocks noChangeArrowheads="1"/>
              </p:cNvSpPr>
              <p:nvPr/>
            </p:nvSpPr>
            <p:spPr bwMode="auto">
              <a:xfrm>
                <a:off x="5067" y="426"/>
                <a:ext cx="468" cy="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关键字 </a:t>
                </a:r>
                <a:r>
                  <a:rPr lang="en-US" altLang="zh-CN" sz="1400">
                    <a:solidFill>
                      <a:schemeClr val="tx1"/>
                    </a:solidFill>
                    <a:latin typeface="Times New Roman" panose="02020603050405020304" pitchFamily="18" charset="0"/>
                  </a:rPr>
                  <a:t>k</a:t>
                </a:r>
                <a:r>
                  <a:rPr lang="en-US" altLang="zh-CN" sz="1400" baseline="-25000">
                    <a:solidFill>
                      <a:schemeClr val="tx1"/>
                    </a:solidFill>
                    <a:latin typeface="Times New Roman" panose="02020603050405020304" pitchFamily="18" charset="0"/>
                  </a:rPr>
                  <a:t>i</a:t>
                </a:r>
              </a:p>
            </p:txBody>
          </p:sp>
          <p:sp>
            <p:nvSpPr>
              <p:cNvPr id="43018" name="Text Box 144">
                <a:extLst>
                  <a:ext uri="{FF2B5EF4-FFF2-40B4-BE49-F238E27FC236}">
                    <a16:creationId xmlns:a16="http://schemas.microsoft.com/office/drawing/2014/main" id="{4CE23B4C-2A4A-4937-887A-B215AA696AAD}"/>
                  </a:ext>
                </a:extLst>
              </p:cNvPr>
              <p:cNvSpPr txBox="1">
                <a:spLocks noChangeArrowheads="1"/>
              </p:cNvSpPr>
              <p:nvPr/>
            </p:nvSpPr>
            <p:spPr bwMode="auto">
              <a:xfrm>
                <a:off x="5033" y="842"/>
                <a:ext cx="521" cy="220"/>
              </a:xfrm>
              <a:prstGeom prst="rect">
                <a:avLst/>
              </a:prstGeom>
              <a:noFill/>
              <a:ln w="25400" algn="ctr">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映射 </a:t>
                </a:r>
                <a:r>
                  <a:rPr lang="en-US" altLang="zh-CN" sz="1400">
                    <a:solidFill>
                      <a:schemeClr val="tx1"/>
                    </a:solidFill>
                    <a:latin typeface="Times New Roman" panose="02020603050405020304" pitchFamily="18" charset="0"/>
                  </a:rPr>
                  <a:t>H(k</a:t>
                </a:r>
                <a:r>
                  <a:rPr lang="en-US" altLang="zh-CN" sz="1400" baseline="-25000">
                    <a:solidFill>
                      <a:schemeClr val="tx1"/>
                    </a:solidFill>
                    <a:latin typeface="Times New Roman" panose="02020603050405020304" pitchFamily="18" charset="0"/>
                  </a:rPr>
                  <a:t>i</a:t>
                </a:r>
                <a:r>
                  <a:rPr lang="en-US" altLang="zh-CN" sz="1400">
                    <a:solidFill>
                      <a:schemeClr val="tx1"/>
                    </a:solidFill>
                    <a:latin typeface="Times New Roman" panose="02020603050405020304" pitchFamily="18" charset="0"/>
                  </a:rPr>
                  <a:t>)</a:t>
                </a:r>
              </a:p>
            </p:txBody>
          </p:sp>
          <p:sp>
            <p:nvSpPr>
              <p:cNvPr id="43019" name="Text Box 145">
                <a:extLst>
                  <a:ext uri="{FF2B5EF4-FFF2-40B4-BE49-F238E27FC236}">
                    <a16:creationId xmlns:a16="http://schemas.microsoft.com/office/drawing/2014/main" id="{615AABD1-3F85-4BAA-93C0-1191F0E2A285}"/>
                  </a:ext>
                </a:extLst>
              </p:cNvPr>
              <p:cNvSpPr txBox="1">
                <a:spLocks noChangeArrowheads="1"/>
              </p:cNvSpPr>
              <p:nvPr/>
            </p:nvSpPr>
            <p:spPr bwMode="auto">
              <a:xfrm>
                <a:off x="5065" y="1269"/>
                <a:ext cx="433" cy="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400">
                    <a:solidFill>
                      <a:schemeClr val="tx1"/>
                    </a:solidFill>
                    <a:latin typeface="Times New Roman" panose="02020603050405020304" pitchFamily="18" charset="0"/>
                  </a:rPr>
                  <a:t>Addr(a</a:t>
                </a:r>
                <a:r>
                  <a:rPr lang="en-US" altLang="zh-CN" sz="1400" baseline="-25000">
                    <a:solidFill>
                      <a:schemeClr val="tx1"/>
                    </a:solidFill>
                    <a:latin typeface="Times New Roman" panose="02020603050405020304" pitchFamily="18" charset="0"/>
                  </a:rPr>
                  <a:t>i</a:t>
                </a:r>
                <a:r>
                  <a:rPr lang="en-US" altLang="zh-CN" sz="1400">
                    <a:solidFill>
                      <a:schemeClr val="tx1"/>
                    </a:solidFill>
                    <a:latin typeface="Times New Roman" panose="02020603050405020304" pitchFamily="18" charset="0"/>
                  </a:rPr>
                  <a:t>)</a:t>
                </a:r>
              </a:p>
            </p:txBody>
          </p:sp>
          <p:sp>
            <p:nvSpPr>
              <p:cNvPr id="43020" name="Line 146">
                <a:extLst>
                  <a:ext uri="{FF2B5EF4-FFF2-40B4-BE49-F238E27FC236}">
                    <a16:creationId xmlns:a16="http://schemas.microsoft.com/office/drawing/2014/main" id="{99787BCB-9061-463D-951A-49A4F3C48C5A}"/>
                  </a:ext>
                </a:extLst>
              </p:cNvPr>
              <p:cNvSpPr>
                <a:spLocks noChangeShapeType="1"/>
              </p:cNvSpPr>
              <p:nvPr/>
            </p:nvSpPr>
            <p:spPr bwMode="auto">
              <a:xfrm>
                <a:off x="5295" y="618"/>
                <a:ext cx="0" cy="227"/>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3021" name="Line 147">
                <a:extLst>
                  <a:ext uri="{FF2B5EF4-FFF2-40B4-BE49-F238E27FC236}">
                    <a16:creationId xmlns:a16="http://schemas.microsoft.com/office/drawing/2014/main" id="{D4A1BCA2-2531-4C4D-AEC3-C38B86B4CD33}"/>
                  </a:ext>
                </a:extLst>
              </p:cNvPr>
              <p:cNvSpPr>
                <a:spLocks noChangeShapeType="1"/>
              </p:cNvSpPr>
              <p:nvPr/>
            </p:nvSpPr>
            <p:spPr bwMode="auto">
              <a:xfrm>
                <a:off x="5287" y="1047"/>
                <a:ext cx="0" cy="227"/>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3022" name="Freeform 148">
                <a:extLst>
                  <a:ext uri="{FF2B5EF4-FFF2-40B4-BE49-F238E27FC236}">
                    <a16:creationId xmlns:a16="http://schemas.microsoft.com/office/drawing/2014/main" id="{26DCEE9F-5E35-4A42-9836-4EEB6EBA6FF3}"/>
                  </a:ext>
                </a:extLst>
              </p:cNvPr>
              <p:cNvSpPr>
                <a:spLocks/>
              </p:cNvSpPr>
              <p:nvPr/>
            </p:nvSpPr>
            <p:spPr bwMode="auto">
              <a:xfrm>
                <a:off x="4661" y="1464"/>
                <a:ext cx="617" cy="888"/>
              </a:xfrm>
              <a:custGeom>
                <a:avLst/>
                <a:gdLst>
                  <a:gd name="T0" fmla="*/ 617 w 617"/>
                  <a:gd name="T1" fmla="*/ 0 h 888"/>
                  <a:gd name="T2" fmla="*/ 539 w 617"/>
                  <a:gd name="T3" fmla="*/ 184 h 888"/>
                  <a:gd name="T4" fmla="*/ 179 w 617"/>
                  <a:gd name="T5" fmla="*/ 248 h 888"/>
                  <a:gd name="T6" fmla="*/ 35 w 617"/>
                  <a:gd name="T7" fmla="*/ 384 h 888"/>
                  <a:gd name="T8" fmla="*/ 3 w 617"/>
                  <a:gd name="T9" fmla="*/ 608 h 888"/>
                  <a:gd name="T10" fmla="*/ 51 w 617"/>
                  <a:gd name="T11" fmla="*/ 824 h 888"/>
                  <a:gd name="T12" fmla="*/ 251 w 617"/>
                  <a:gd name="T13" fmla="*/ 888 h 888"/>
                  <a:gd name="T14" fmla="*/ 0 60000 65536"/>
                  <a:gd name="T15" fmla="*/ 0 60000 65536"/>
                  <a:gd name="T16" fmla="*/ 0 60000 65536"/>
                  <a:gd name="T17" fmla="*/ 0 60000 65536"/>
                  <a:gd name="T18" fmla="*/ 0 60000 65536"/>
                  <a:gd name="T19" fmla="*/ 0 60000 65536"/>
                  <a:gd name="T20" fmla="*/ 0 60000 65536"/>
                  <a:gd name="T21" fmla="*/ 0 w 617"/>
                  <a:gd name="T22" fmla="*/ 0 h 888"/>
                  <a:gd name="T23" fmla="*/ 617 w 617"/>
                  <a:gd name="T24" fmla="*/ 888 h 88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17" h="888">
                    <a:moveTo>
                      <a:pt x="617" y="0"/>
                    </a:moveTo>
                    <a:cubicBezTo>
                      <a:pt x="604" y="31"/>
                      <a:pt x="612" y="143"/>
                      <a:pt x="539" y="184"/>
                    </a:cubicBezTo>
                    <a:cubicBezTo>
                      <a:pt x="466" y="225"/>
                      <a:pt x="263" y="215"/>
                      <a:pt x="179" y="248"/>
                    </a:cubicBezTo>
                    <a:cubicBezTo>
                      <a:pt x="95" y="281"/>
                      <a:pt x="64" y="324"/>
                      <a:pt x="35" y="384"/>
                    </a:cubicBezTo>
                    <a:cubicBezTo>
                      <a:pt x="6" y="444"/>
                      <a:pt x="0" y="535"/>
                      <a:pt x="3" y="608"/>
                    </a:cubicBezTo>
                    <a:cubicBezTo>
                      <a:pt x="6" y="681"/>
                      <a:pt x="10" y="777"/>
                      <a:pt x="51" y="824"/>
                    </a:cubicBezTo>
                    <a:cubicBezTo>
                      <a:pt x="92" y="871"/>
                      <a:pt x="209" y="875"/>
                      <a:pt x="251" y="888"/>
                    </a:cubicBezTo>
                  </a:path>
                </a:pathLst>
              </a:custGeom>
              <a:noFill/>
              <a:ln w="28575">
                <a:solidFill>
                  <a:schemeClr val="accent1"/>
                </a:solidFill>
                <a:round/>
                <a:headEnd/>
                <a:tailEnd type="triangl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43016" name="Text Box 151">
              <a:extLst>
                <a:ext uri="{FF2B5EF4-FFF2-40B4-BE49-F238E27FC236}">
                  <a16:creationId xmlns:a16="http://schemas.microsoft.com/office/drawing/2014/main" id="{9FF4C66F-65B4-427B-B4C5-992FD49EB93B}"/>
                </a:ext>
              </a:extLst>
            </p:cNvPr>
            <p:cNvSpPr txBox="1">
              <a:spLocks noChangeArrowheads="1"/>
            </p:cNvSpPr>
            <p:nvPr/>
          </p:nvSpPr>
          <p:spPr bwMode="auto">
            <a:xfrm>
              <a:off x="4945" y="2083"/>
              <a:ext cx="716" cy="161"/>
            </a:xfrm>
            <a:prstGeom prst="rect">
              <a:avLst/>
            </a:prstGeom>
            <a:noFill/>
            <a:ln w="9525" algn="ctr">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相应 </a:t>
              </a:r>
              <a:r>
                <a:rPr lang="en-US" altLang="zh-CN" sz="1400">
                  <a:solidFill>
                    <a:schemeClr val="tx1"/>
                  </a:solidFill>
                  <a:latin typeface="Times New Roman" panose="02020603050405020304" pitchFamily="18" charset="0"/>
                </a:rPr>
                <a:t>k</a:t>
              </a:r>
              <a:r>
                <a:rPr lang="en-US" altLang="zh-CN" sz="1400" baseline="-25000">
                  <a:solidFill>
                    <a:schemeClr val="tx1"/>
                  </a:solidFill>
                  <a:latin typeface="Times New Roman" panose="02020603050405020304" pitchFamily="18" charset="0"/>
                </a:rPr>
                <a:t>i </a:t>
              </a:r>
              <a:r>
                <a:rPr lang="zh-CN" altLang="en-US" sz="1400">
                  <a:solidFill>
                    <a:schemeClr val="tx1"/>
                  </a:solidFill>
                  <a:latin typeface="Times New Roman" panose="02020603050405020304" pitchFamily="18" charset="0"/>
                </a:rPr>
                <a:t>的记录 </a:t>
              </a:r>
              <a:r>
                <a:rPr lang="en-US" altLang="zh-CN" sz="1400">
                  <a:solidFill>
                    <a:schemeClr val="tx1"/>
                  </a:solidFill>
                  <a:latin typeface="Times New Roman" panose="02020603050405020304" pitchFamily="18" charset="0"/>
                </a:rPr>
                <a:t>a</a:t>
              </a:r>
              <a:r>
                <a:rPr lang="en-US" altLang="zh-CN" sz="1400" baseline="-25000">
                  <a:solidFill>
                    <a:schemeClr val="tx1"/>
                  </a:solidFill>
                  <a:latin typeface="Times New Roman" panose="02020603050405020304" pitchFamily="18" charset="0"/>
                </a:rPr>
                <a:t>i</a:t>
              </a:r>
            </a:p>
          </p:txBody>
        </p:sp>
      </p:grpSp>
      <p:pic>
        <p:nvPicPr>
          <p:cNvPr id="39942" name="Picture 154" descr="Snap14">
            <a:extLst>
              <a:ext uri="{FF2B5EF4-FFF2-40B4-BE49-F238E27FC236}">
                <a16:creationId xmlns:a16="http://schemas.microsoft.com/office/drawing/2014/main" id="{05028EA3-A283-428D-9967-97C991F04E47}"/>
              </a:ext>
            </a:extLst>
          </p:cNvPr>
          <p:cNvPicPr>
            <a:picLocks noChangeAspect="1" noChangeArrowheads="1"/>
          </p:cNvPicPr>
          <p:nvPr/>
        </p:nvPicPr>
        <p:blipFill>
          <a:blip r:embed="rId3" cstate="print">
            <a:duotone>
              <a:prstClr val="black"/>
              <a:schemeClr val="accent1">
                <a:tint val="45000"/>
                <a:satMod val="400000"/>
              </a:schemeClr>
            </a:duotone>
            <a:lum contrast="100000"/>
            <a:extLst>
              <a:ext uri="{BEBA8EAE-BF5A-486C-A8C5-ECC9F3942E4B}">
                <a14:imgProps xmlns:a14="http://schemas.microsoft.com/office/drawing/2010/main">
                  <a14:imgLayer r:embed="rId4">
                    <a14:imgEffect>
                      <a14:saturation sat="0"/>
                    </a14:imgEffect>
                  </a14:imgLayer>
                </a14:imgProps>
              </a:ext>
            </a:extLst>
          </a:blip>
          <a:srcRect/>
          <a:stretch>
            <a:fillRect/>
          </a:stretch>
        </p:blipFill>
        <p:spPr bwMode="auto">
          <a:xfrm>
            <a:off x="7402513" y="2132856"/>
            <a:ext cx="1849437" cy="6516687"/>
          </a:xfrm>
          <a:prstGeom prst="rect">
            <a:avLst/>
          </a:prstGeom>
          <a:noFill/>
          <a:ln w="9525">
            <a:noFill/>
            <a:miter lim="800000"/>
            <a:headEnd/>
            <a:tailEnd/>
          </a:ln>
        </p:spPr>
      </p:pic>
      <p:sp>
        <p:nvSpPr>
          <p:cNvPr id="18" name="Rectangle 2">
            <a:extLst>
              <a:ext uri="{FF2B5EF4-FFF2-40B4-BE49-F238E27FC236}">
                <a16:creationId xmlns:a16="http://schemas.microsoft.com/office/drawing/2014/main" id="{AD81B6A6-C201-4907-977C-B281E9010A3B}"/>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0" name="Rectangle 5">
            <a:extLst>
              <a:ext uri="{FF2B5EF4-FFF2-40B4-BE49-F238E27FC236}">
                <a16:creationId xmlns:a16="http://schemas.microsoft.com/office/drawing/2014/main" id="{62A52B31-AD61-4CE5-A0DA-0771A08E8CA7}"/>
              </a:ext>
            </a:extLst>
          </p:cNvPr>
          <p:cNvSpPr>
            <a:spLocks noGrp="1" noChangeArrowheads="1"/>
          </p:cNvSpPr>
          <p:nvPr>
            <p:ph idx="1"/>
          </p:nvPr>
        </p:nvSpPr>
        <p:spPr>
          <a:xfrm>
            <a:off x="228600" y="1124744"/>
            <a:ext cx="8763000" cy="5876925"/>
          </a:xfrm>
        </p:spPr>
        <p:txBody>
          <a:bodyPr/>
          <a:lstStyle/>
          <a:p>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查找方法 </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哈希表与查找</a:t>
            </a:r>
          </a:p>
          <a:p>
            <a:pPr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常用的哈希函数（</a:t>
            </a:r>
            <a:r>
              <a:rPr lang="zh-CN" altLang="en-US" sz="16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哈希函数的好坏，主要看映射后地址的分布情况</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a:t>
            </a: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数字分析法：分析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中的数字分布是否均匀，根据存储空间大小决定位数</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平方取中法：求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的平方值，扩大差别，然后选取其中几位为哈希地址</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r>
              <a:rPr lang="zh-CN" altLang="en-US"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除留余数法：</a:t>
            </a: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H(K) = K  </a:t>
            </a:r>
            <a:r>
              <a:rPr lang="en-US" altLang="zh-CN" sz="2000" i="1"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mod</a:t>
            </a: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  p</a:t>
            </a:r>
            <a:r>
              <a:rPr lang="zh-CN" altLang="en-US"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，对关键字取模作为哈希地址</a:t>
            </a:r>
            <a:endPar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endParaRP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折叠法：对关键字分段、然后相加作为哈希地址</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哈希地址冲突</a:t>
            </a: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不可避免又必须解决的问题</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不同的关键字通过哈希函数运算后所得到的哈希地址是相同的</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如例中的：</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Chang</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Chen</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rPr>
              <a:t>Cao</a:t>
            </a:r>
            <a:endParaRPr lang="zh-CN" altLang="en-US" sz="1800" dirty="0">
              <a:latin typeface="Times New Roman" panose="02020603050405020304" pitchFamily="18" charset="0"/>
              <a:ea typeface="华文中宋" panose="02010600040101010101" pitchFamily="2" charset="-122"/>
              <a:cs typeface="Times New Roman" panose="02020603050405020304" pitchFamily="18" charset="0"/>
            </a:endParaRPr>
          </a:p>
          <a:p>
            <a:pPr lvl="2"/>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尽量避免哈希冲突</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增加哈希表的大小</a:t>
            </a:r>
          </a:p>
          <a:p>
            <a:pPr lvl="3"/>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rPr>
              <a:t>设计合适的哈希函数</a:t>
            </a:r>
          </a:p>
        </p:txBody>
      </p:sp>
      <p:sp>
        <p:nvSpPr>
          <p:cNvPr id="45058" name="灯片编号占位符 5">
            <a:extLst>
              <a:ext uri="{FF2B5EF4-FFF2-40B4-BE49-F238E27FC236}">
                <a16:creationId xmlns:a16="http://schemas.microsoft.com/office/drawing/2014/main" id="{83AAAC45-9DCD-4562-922D-982552C3C44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27FE98F3-F3F4-4D9E-B750-BA5791F9EEA0}" type="slidenum">
              <a:rPr lang="zh-CN" altLang="en-US" sz="1400" b="0">
                <a:latin typeface="Arial" panose="020B0604020202020204" pitchFamily="34" charset="0"/>
              </a:rPr>
              <a:pPr>
                <a:spcBef>
                  <a:spcPct val="0"/>
                </a:spcBef>
                <a:buFontTx/>
                <a:buNone/>
              </a:pPr>
              <a:t>18</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7B04FE92-B2F8-4488-B42B-F48EA5B64A2F}"/>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3">
            <a:extLst>
              <a:ext uri="{FF2B5EF4-FFF2-40B4-BE49-F238E27FC236}">
                <a16:creationId xmlns:a16="http://schemas.microsoft.com/office/drawing/2014/main" id="{8C796702-DB5E-4D94-9A46-5E34BF1D4B1D}"/>
              </a:ext>
            </a:extLst>
          </p:cNvPr>
          <p:cNvSpPr>
            <a:spLocks noGrp="1" noChangeArrowheads="1"/>
          </p:cNvSpPr>
          <p:nvPr>
            <p:ph type="body" sz="half" idx="1"/>
          </p:nvPr>
        </p:nvSpPr>
        <p:spPr>
          <a:xfrm>
            <a:off x="71438" y="1152475"/>
            <a:ext cx="8869362" cy="5876925"/>
          </a:xfrm>
        </p:spPr>
        <p:txBody>
          <a:bodyPr/>
          <a:lstStyle/>
          <a:p>
            <a:pPr>
              <a:lnSpc>
                <a:spcPct val="90000"/>
              </a:lnSpc>
            </a:pPr>
            <a:r>
              <a:rPr lang="zh-CN" altLang="en-US" sz="2400" dirty="0">
                <a:latin typeface="华文中宋" panose="02010600040101010101" pitchFamily="2" charset="-122"/>
                <a:ea typeface="华文中宋" panose="02010600040101010101" pitchFamily="2" charset="-122"/>
              </a:rPr>
              <a:t>查找方法 </a:t>
            </a: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哈希表与查找</a:t>
            </a:r>
          </a:p>
          <a:p>
            <a:pPr lvl="1">
              <a:lnSpc>
                <a:spcPct val="90000"/>
              </a:lnSpc>
            </a:pPr>
            <a:r>
              <a:rPr lang="zh-CN" altLang="en-US" sz="2000" dirty="0">
                <a:latin typeface="华文中宋" panose="02010600040101010101" pitchFamily="2" charset="-122"/>
                <a:ea typeface="华文中宋" panose="02010600040101010101" pitchFamily="2" charset="-122"/>
              </a:rPr>
              <a:t>冲突解决方法</a:t>
            </a:r>
          </a:p>
          <a:p>
            <a:pPr lvl="2">
              <a:lnSpc>
                <a:spcPct val="90000"/>
              </a:lnSpc>
            </a:pPr>
            <a:r>
              <a:rPr lang="zh-CN" altLang="en-US" sz="1800" dirty="0">
                <a:latin typeface="华文中宋" panose="02010600040101010101" pitchFamily="2" charset="-122"/>
                <a:ea typeface="华文中宋" panose="02010600040101010101" pitchFamily="2" charset="-122"/>
              </a:rPr>
              <a:t>当冲突发生时，寻找“另一个”地址。</a:t>
            </a:r>
            <a:endParaRPr lang="en-US" altLang="zh-CN" sz="1800" dirty="0">
              <a:latin typeface="华文中宋" panose="02010600040101010101" pitchFamily="2" charset="-122"/>
              <a:ea typeface="华文中宋" panose="02010600040101010101" pitchFamily="2" charset="-122"/>
            </a:endParaRPr>
          </a:p>
          <a:p>
            <a:pPr lvl="2">
              <a:lnSpc>
                <a:spcPct val="90000"/>
              </a:lnSpc>
            </a:pPr>
            <a:r>
              <a:rPr lang="zh-CN" altLang="en-US" sz="1800" dirty="0">
                <a:latin typeface="华文中宋" panose="02010600040101010101" pitchFamily="2" charset="-122"/>
                <a:ea typeface="华文中宋" panose="02010600040101010101" pitchFamily="2" charset="-122"/>
              </a:rPr>
              <a:t>例如：</a:t>
            </a:r>
            <a:r>
              <a:rPr lang="en-US" altLang="zh-CN" sz="1800" dirty="0">
                <a:latin typeface="华文中宋" panose="02010600040101010101" pitchFamily="2" charset="-122"/>
                <a:ea typeface="华文中宋" panose="02010600040101010101" pitchFamily="2" charset="-122"/>
              </a:rPr>
              <a:t>{13, 29, 01, 23, 44, 55, 20, 84, </a:t>
            </a:r>
            <a:r>
              <a:rPr lang="en-US" altLang="zh-CN" sz="1800" dirty="0">
                <a:solidFill>
                  <a:schemeClr val="accent1"/>
                </a:solidFill>
                <a:latin typeface="华文中宋" panose="02010600040101010101" pitchFamily="2" charset="-122"/>
                <a:ea typeface="华文中宋" panose="02010600040101010101" pitchFamily="2" charset="-122"/>
              </a:rPr>
              <a:t>27</a:t>
            </a:r>
            <a:r>
              <a:rPr lang="en-US" altLang="zh-CN" sz="1800" dirty="0">
                <a:latin typeface="华文中宋" panose="02010600040101010101" pitchFamily="2" charset="-122"/>
                <a:ea typeface="华文中宋" panose="02010600040101010101" pitchFamily="2" charset="-122"/>
              </a:rPr>
              <a:t>, 68, 11, 10, 79, 14},</a:t>
            </a:r>
          </a:p>
          <a:p>
            <a:pPr lvl="3">
              <a:lnSpc>
                <a:spcPct val="90000"/>
              </a:lnSpc>
            </a:pPr>
            <a:r>
              <a:rPr lang="zh-CN" altLang="en-US" sz="1600" dirty="0">
                <a:latin typeface="华文中宋" panose="02010600040101010101" pitchFamily="2" charset="-122"/>
                <a:ea typeface="华文中宋" panose="02010600040101010101" pitchFamily="2" charset="-122"/>
              </a:rPr>
              <a:t>表长 </a:t>
            </a:r>
            <a:r>
              <a:rPr lang="en-US" altLang="zh-CN" sz="1600" dirty="0">
                <a:latin typeface="华文中宋" panose="02010600040101010101" pitchFamily="2" charset="-122"/>
                <a:ea typeface="华文中宋" panose="02010600040101010101" pitchFamily="2" charset="-122"/>
              </a:rPr>
              <a:t>m=19</a:t>
            </a:r>
            <a:r>
              <a:rPr lang="zh-CN" altLang="en-US" sz="1600" dirty="0">
                <a:latin typeface="华文中宋" panose="02010600040101010101" pitchFamily="2" charset="-122"/>
                <a:ea typeface="华文中宋" panose="02010600040101010101" pitchFamily="2" charset="-122"/>
              </a:rPr>
              <a:t>，哈希函数：</a:t>
            </a:r>
            <a:r>
              <a:rPr lang="en-US" altLang="zh-CN" sz="1600" dirty="0">
                <a:latin typeface="华文中宋" panose="02010600040101010101" pitchFamily="2" charset="-122"/>
                <a:ea typeface="华文中宋" panose="02010600040101010101" pitchFamily="2" charset="-122"/>
              </a:rPr>
              <a:t>H=Key mod 17</a:t>
            </a:r>
            <a:r>
              <a:rPr lang="zh-CN" altLang="en-US" sz="1600" dirty="0">
                <a:latin typeface="华文中宋" panose="02010600040101010101" pitchFamily="2" charset="-122"/>
                <a:ea typeface="华文中宋" panose="02010600040101010101" pitchFamily="2" charset="-122"/>
              </a:rPr>
              <a:t>。</a:t>
            </a:r>
          </a:p>
          <a:p>
            <a:pPr lvl="2">
              <a:lnSpc>
                <a:spcPct val="90000"/>
              </a:lnSpc>
            </a:pPr>
            <a:r>
              <a:rPr lang="zh-CN" altLang="en-US" sz="1800" dirty="0">
                <a:latin typeface="华文中宋" panose="02010600040101010101" pitchFamily="2" charset="-122"/>
                <a:ea typeface="华文中宋" panose="02010600040101010101" pitchFamily="2" charset="-122"/>
              </a:rPr>
              <a:t>线性探测再散列</a:t>
            </a:r>
          </a:p>
          <a:p>
            <a:pPr lvl="3">
              <a:lnSpc>
                <a:spcPct val="90000"/>
              </a:lnSpc>
            </a:pPr>
            <a:endParaRPr lang="zh-CN" altLang="en-US" sz="1600" dirty="0">
              <a:latin typeface="华文中宋" panose="02010600040101010101" pitchFamily="2" charset="-122"/>
              <a:ea typeface="华文中宋" panose="02010600040101010101" pitchFamily="2" charset="-122"/>
            </a:endParaRPr>
          </a:p>
          <a:p>
            <a:pPr lvl="2">
              <a:lnSpc>
                <a:spcPct val="90000"/>
              </a:lnSpc>
            </a:pPr>
            <a:r>
              <a:rPr lang="zh-CN" altLang="en-US" sz="1800" dirty="0">
                <a:latin typeface="华文中宋" panose="02010600040101010101" pitchFamily="2" charset="-122"/>
                <a:ea typeface="华文中宋" panose="02010600040101010101" pitchFamily="2" charset="-122"/>
              </a:rPr>
              <a:t>平方探测再散列</a:t>
            </a:r>
          </a:p>
          <a:p>
            <a:pPr lvl="3">
              <a:lnSpc>
                <a:spcPct val="90000"/>
              </a:lnSpc>
            </a:pPr>
            <a:endParaRPr lang="zh-CN" altLang="en-US" sz="1600" dirty="0">
              <a:latin typeface="华文中宋" panose="02010600040101010101" pitchFamily="2" charset="-122"/>
              <a:ea typeface="华文中宋" panose="02010600040101010101" pitchFamily="2" charset="-122"/>
            </a:endParaRPr>
          </a:p>
          <a:p>
            <a:pPr lvl="3">
              <a:lnSpc>
                <a:spcPct val="90000"/>
              </a:lnSpc>
            </a:pPr>
            <a:endParaRPr lang="zh-CN" altLang="en-US" sz="1600" dirty="0">
              <a:latin typeface="华文中宋" panose="02010600040101010101" pitchFamily="2" charset="-122"/>
              <a:ea typeface="华文中宋" panose="02010600040101010101" pitchFamily="2" charset="-122"/>
            </a:endParaRPr>
          </a:p>
          <a:p>
            <a:pPr lvl="2">
              <a:lnSpc>
                <a:spcPct val="90000"/>
              </a:lnSpc>
            </a:pPr>
            <a:r>
              <a:rPr lang="zh-CN" altLang="en-US" sz="1800" dirty="0">
                <a:latin typeface="华文中宋" panose="02010600040101010101" pitchFamily="2" charset="-122"/>
                <a:ea typeface="华文中宋" panose="02010600040101010101" pitchFamily="2" charset="-122"/>
              </a:rPr>
              <a:t>随机探测再散列</a:t>
            </a:r>
          </a:p>
          <a:p>
            <a:pPr lvl="3">
              <a:lnSpc>
                <a:spcPct val="90000"/>
              </a:lnSpc>
            </a:pPr>
            <a:endParaRPr lang="zh-CN" altLang="en-US" sz="1600" dirty="0">
              <a:latin typeface="华文中宋" panose="02010600040101010101" pitchFamily="2" charset="-122"/>
              <a:ea typeface="华文中宋" panose="02010600040101010101" pitchFamily="2" charset="-122"/>
            </a:endParaRPr>
          </a:p>
          <a:p>
            <a:pPr lvl="3">
              <a:lnSpc>
                <a:spcPct val="90000"/>
              </a:lnSpc>
            </a:pPr>
            <a:endParaRPr lang="zh-CN" altLang="en-US" sz="1600" dirty="0">
              <a:latin typeface="华文中宋" panose="02010600040101010101" pitchFamily="2" charset="-122"/>
              <a:ea typeface="华文中宋" panose="02010600040101010101" pitchFamily="2" charset="-122"/>
            </a:endParaRPr>
          </a:p>
          <a:p>
            <a:pPr lvl="3">
              <a:lnSpc>
                <a:spcPct val="90000"/>
              </a:lnSpc>
            </a:pPr>
            <a:r>
              <a:rPr lang="en-US" altLang="zh-CN" sz="1600" dirty="0">
                <a:latin typeface="华文中宋" panose="02010600040101010101" pitchFamily="2" charset="-122"/>
                <a:ea typeface="华文中宋" panose="02010600040101010101" pitchFamily="2" charset="-122"/>
              </a:rPr>
              <a:t>R={3</a:t>
            </a:r>
            <a:r>
              <a:rPr lang="zh-CN" altLang="en-US" sz="1600" dirty="0">
                <a:latin typeface="华文中宋" panose="02010600040101010101" pitchFamily="2" charset="-122"/>
                <a:ea typeface="华文中宋" panose="02010600040101010101" pitchFamily="2" charset="-122"/>
              </a:rPr>
              <a:t>，</a:t>
            </a:r>
            <a:r>
              <a:rPr lang="en-US" altLang="zh-CN" sz="1600" dirty="0">
                <a:latin typeface="华文中宋" panose="02010600040101010101" pitchFamily="2" charset="-122"/>
                <a:ea typeface="华文中宋" panose="02010600040101010101" pitchFamily="2" charset="-122"/>
              </a:rPr>
              <a:t>14</a:t>
            </a:r>
            <a:r>
              <a:rPr lang="zh-CN" altLang="en-US" sz="1600" dirty="0">
                <a:latin typeface="华文中宋" panose="02010600040101010101" pitchFamily="2" charset="-122"/>
                <a:ea typeface="华文中宋" panose="02010600040101010101" pitchFamily="2" charset="-122"/>
              </a:rPr>
              <a:t>，</a:t>
            </a:r>
            <a:r>
              <a:rPr lang="en-US" altLang="zh-CN" sz="1600" dirty="0">
                <a:latin typeface="华文中宋" panose="02010600040101010101" pitchFamily="2" charset="-122"/>
                <a:ea typeface="华文中宋" panose="02010600040101010101" pitchFamily="2" charset="-122"/>
              </a:rPr>
              <a:t>49</a:t>
            </a:r>
            <a:r>
              <a:rPr lang="zh-CN" altLang="en-US" sz="1600" dirty="0">
                <a:latin typeface="华文中宋" panose="02010600040101010101" pitchFamily="2" charset="-122"/>
                <a:ea typeface="华文中宋" panose="02010600040101010101" pitchFamily="2" charset="-122"/>
              </a:rPr>
              <a:t>，</a:t>
            </a:r>
            <a:r>
              <a:rPr lang="en-US" altLang="zh-CN" sz="1600" dirty="0">
                <a:latin typeface="华文中宋" panose="02010600040101010101" pitchFamily="2" charset="-122"/>
                <a:ea typeface="华文中宋" panose="02010600040101010101" pitchFamily="2" charset="-122"/>
              </a:rPr>
              <a:t>44</a:t>
            </a:r>
            <a:r>
              <a:rPr lang="zh-CN" altLang="en-US" sz="1600" dirty="0">
                <a:latin typeface="华文中宋" panose="02010600040101010101" pitchFamily="2" charset="-122"/>
                <a:ea typeface="华文中宋" panose="02010600040101010101" pitchFamily="2" charset="-122"/>
              </a:rPr>
              <a:t>，</a:t>
            </a:r>
            <a:r>
              <a:rPr lang="en-US" altLang="zh-CN" sz="1600" dirty="0">
                <a:latin typeface="华文中宋" panose="02010600040101010101" pitchFamily="2" charset="-122"/>
                <a:ea typeface="华文中宋" panose="02010600040101010101" pitchFamily="2" charset="-122"/>
              </a:rPr>
              <a:t>……}</a:t>
            </a:r>
          </a:p>
          <a:p>
            <a:pPr lvl="2">
              <a:lnSpc>
                <a:spcPct val="90000"/>
              </a:lnSpc>
            </a:pPr>
            <a:r>
              <a:rPr lang="zh-CN" altLang="en-US" sz="1800" dirty="0">
                <a:latin typeface="华文中宋" panose="02010600040101010101" pitchFamily="2" charset="-122"/>
                <a:ea typeface="华文中宋" panose="02010600040101010101" pitchFamily="2" charset="-122"/>
              </a:rPr>
              <a:t>链地址法（自学）</a:t>
            </a:r>
            <a:endParaRPr lang="en-US" altLang="zh-CN" sz="1800" dirty="0">
              <a:latin typeface="华文中宋" panose="02010600040101010101" pitchFamily="2" charset="-122"/>
              <a:ea typeface="华文中宋" panose="02010600040101010101" pitchFamily="2" charset="-122"/>
            </a:endParaRPr>
          </a:p>
        </p:txBody>
      </p:sp>
      <p:sp>
        <p:nvSpPr>
          <p:cNvPr id="47107" name="灯片编号占位符 7">
            <a:extLst>
              <a:ext uri="{FF2B5EF4-FFF2-40B4-BE49-F238E27FC236}">
                <a16:creationId xmlns:a16="http://schemas.microsoft.com/office/drawing/2014/main" id="{B1F8E921-F3FB-441A-B9A6-192516C3916F}"/>
              </a:ext>
            </a:extLst>
          </p:cNvPr>
          <p:cNvSpPr>
            <a:spLocks noGrp="1"/>
          </p:cNvSpPr>
          <p:nvPr>
            <p:ph type="sldNum" sz="quarter" idx="12"/>
          </p:nvPr>
        </p:nvSpPr>
        <p:spPr>
          <a:xfrm>
            <a:off x="7164388" y="6524625"/>
            <a:ext cx="1905000" cy="21748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553B45BC-A747-4530-9B79-511596A9202E}" type="slidenum">
              <a:rPr lang="zh-CN" altLang="en-US" sz="1400" b="0">
                <a:latin typeface="Arial" panose="020B0604020202020204" pitchFamily="34" charset="0"/>
              </a:rPr>
              <a:pPr>
                <a:spcBef>
                  <a:spcPct val="0"/>
                </a:spcBef>
                <a:buFontTx/>
                <a:buNone/>
              </a:pPr>
              <a:t>19</a:t>
            </a:fld>
            <a:endParaRPr lang="en-US" altLang="zh-CN" sz="1400" b="0">
              <a:latin typeface="Times New Roman" panose="02020603050405020304" pitchFamily="18" charset="0"/>
            </a:endParaRPr>
          </a:p>
        </p:txBody>
      </p:sp>
      <p:graphicFrame>
        <p:nvGraphicFramePr>
          <p:cNvPr id="47108" name="Object 14">
            <a:extLst>
              <a:ext uri="{FF2B5EF4-FFF2-40B4-BE49-F238E27FC236}">
                <a16:creationId xmlns:a16="http://schemas.microsoft.com/office/drawing/2014/main" id="{A98D8850-0D3B-4C47-A7D0-E0EFD650F3A9}"/>
              </a:ext>
            </a:extLst>
          </p:cNvPr>
          <p:cNvGraphicFramePr>
            <a:graphicFrameLocks noChangeAspect="1"/>
          </p:cNvGraphicFramePr>
          <p:nvPr>
            <p:extLst>
              <p:ext uri="{D42A27DB-BD31-4B8C-83A1-F6EECF244321}">
                <p14:modId xmlns:p14="http://schemas.microsoft.com/office/powerpoint/2010/main" val="4149158926"/>
              </p:ext>
            </p:extLst>
          </p:nvPr>
        </p:nvGraphicFramePr>
        <p:xfrm>
          <a:off x="3132138" y="4211488"/>
          <a:ext cx="4013200" cy="801688"/>
        </p:xfrm>
        <a:graphic>
          <a:graphicData uri="http://schemas.openxmlformats.org/presentationml/2006/ole">
            <mc:AlternateContent xmlns:mc="http://schemas.openxmlformats.org/markup-compatibility/2006">
              <mc:Choice xmlns:v="urn:schemas-microsoft-com:vml" Requires="v">
                <p:oleObj spid="_x0000_s5278" name="Equation" r:id="rId4" imgW="2571772" imgH="438240" progId="Equation.DSMT4">
                  <p:embed/>
                </p:oleObj>
              </mc:Choice>
              <mc:Fallback>
                <p:oleObj name="Equation" r:id="rId4" imgW="2571772" imgH="438240" progId="Equation.DSMT4">
                  <p:embed/>
                  <p:pic>
                    <p:nvPicPr>
                      <p:cNvPr id="0" name="Object 1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32138" y="4211488"/>
                        <a:ext cx="4013200" cy="80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7109" name="Object 13">
            <a:extLst>
              <a:ext uri="{FF2B5EF4-FFF2-40B4-BE49-F238E27FC236}">
                <a16:creationId xmlns:a16="http://schemas.microsoft.com/office/drawing/2014/main" id="{1212C7BF-9151-46AB-901E-5BE72E425C10}"/>
              </a:ext>
            </a:extLst>
          </p:cNvPr>
          <p:cNvGraphicFramePr>
            <a:graphicFrameLocks noChangeAspect="1"/>
          </p:cNvGraphicFramePr>
          <p:nvPr>
            <p:extLst>
              <p:ext uri="{D42A27DB-BD31-4B8C-83A1-F6EECF244321}">
                <p14:modId xmlns:p14="http://schemas.microsoft.com/office/powerpoint/2010/main" val="3963980462"/>
              </p:ext>
            </p:extLst>
          </p:nvPr>
        </p:nvGraphicFramePr>
        <p:xfrm>
          <a:off x="3059113" y="3212455"/>
          <a:ext cx="4083050" cy="936625"/>
        </p:xfrm>
        <a:graphic>
          <a:graphicData uri="http://schemas.openxmlformats.org/presentationml/2006/ole">
            <mc:AlternateContent xmlns:mc="http://schemas.openxmlformats.org/markup-compatibility/2006">
              <mc:Choice xmlns:v="urn:schemas-microsoft-com:vml" Requires="v">
                <p:oleObj spid="_x0000_s5279" name="Equation" r:id="rId6" imgW="2685942" imgH="495236" progId="Equation.DSMT4">
                  <p:embed/>
                </p:oleObj>
              </mc:Choice>
              <mc:Fallback>
                <p:oleObj name="Equation" r:id="rId6" imgW="2685942" imgH="495236" progId="Equation.DSMT4">
                  <p:embed/>
                  <p:pic>
                    <p:nvPicPr>
                      <p:cNvPr id="0" name="Object 1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59113" y="3212455"/>
                        <a:ext cx="4083050" cy="93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7110" name="Object 12">
            <a:extLst>
              <a:ext uri="{FF2B5EF4-FFF2-40B4-BE49-F238E27FC236}">
                <a16:creationId xmlns:a16="http://schemas.microsoft.com/office/drawing/2014/main" id="{462AA629-3108-4406-9B40-4E80B35A0860}"/>
              </a:ext>
            </a:extLst>
          </p:cNvPr>
          <p:cNvGraphicFramePr>
            <a:graphicFrameLocks noChangeAspect="1"/>
          </p:cNvGraphicFramePr>
          <p:nvPr>
            <p:extLst>
              <p:ext uri="{D42A27DB-BD31-4B8C-83A1-F6EECF244321}">
                <p14:modId xmlns:p14="http://schemas.microsoft.com/office/powerpoint/2010/main" val="1790927240"/>
              </p:ext>
            </p:extLst>
          </p:nvPr>
        </p:nvGraphicFramePr>
        <p:xfrm>
          <a:off x="3121025" y="2790701"/>
          <a:ext cx="4330700" cy="422275"/>
        </p:xfrm>
        <a:graphic>
          <a:graphicData uri="http://schemas.openxmlformats.org/presentationml/2006/ole">
            <mc:AlternateContent xmlns:mc="http://schemas.openxmlformats.org/markup-compatibility/2006">
              <mc:Choice xmlns:v="urn:schemas-microsoft-com:vml" Requires="v">
                <p:oleObj spid="_x0000_s5280" name="Equation" r:id="rId8" imgW="2495427" imgH="171334" progId="Equation.DSMT4">
                  <p:embed/>
                </p:oleObj>
              </mc:Choice>
              <mc:Fallback>
                <p:oleObj name="Equation" r:id="rId8" imgW="2495427" imgH="171334" progId="Equation.DSMT4">
                  <p:embed/>
                  <p:pic>
                    <p:nvPicPr>
                      <p:cNvPr id="0" name="Object 1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121025" y="2790701"/>
                        <a:ext cx="4330700"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29033" name="AutoShape 9">
            <a:hlinkClick r:id="" action="ppaction://noaction">
              <a:snd r:embed="rId10" name="chimes.wav"/>
            </a:hlinkClick>
            <a:extLst>
              <a:ext uri="{FF2B5EF4-FFF2-40B4-BE49-F238E27FC236}">
                <a16:creationId xmlns:a16="http://schemas.microsoft.com/office/drawing/2014/main" id="{CE8191A7-1474-4B8B-908A-00B3B9D1F408}"/>
              </a:ext>
            </a:extLst>
          </p:cNvPr>
          <p:cNvSpPr>
            <a:spLocks noChangeArrowheads="1"/>
          </p:cNvSpPr>
          <p:nvPr/>
        </p:nvSpPr>
        <p:spPr bwMode="auto">
          <a:xfrm>
            <a:off x="174625" y="2636838"/>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129034" name="AutoShape 10">
            <a:hlinkClick r:id="" action="ppaction://noaction">
              <a:snd r:embed="rId10" name="chimes.wav"/>
            </a:hlinkClick>
            <a:extLst>
              <a:ext uri="{FF2B5EF4-FFF2-40B4-BE49-F238E27FC236}">
                <a16:creationId xmlns:a16="http://schemas.microsoft.com/office/drawing/2014/main" id="{2E322DC6-45F1-477D-8471-8058D6707AF3}"/>
              </a:ext>
            </a:extLst>
          </p:cNvPr>
          <p:cNvSpPr>
            <a:spLocks noChangeArrowheads="1"/>
          </p:cNvSpPr>
          <p:nvPr/>
        </p:nvSpPr>
        <p:spPr bwMode="auto">
          <a:xfrm>
            <a:off x="174625" y="3198813"/>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129035" name="AutoShape 11">
            <a:hlinkClick r:id="" action="ppaction://noaction">
              <a:snd r:embed="rId10" name="chimes.wav"/>
            </a:hlinkClick>
            <a:extLst>
              <a:ext uri="{FF2B5EF4-FFF2-40B4-BE49-F238E27FC236}">
                <a16:creationId xmlns:a16="http://schemas.microsoft.com/office/drawing/2014/main" id="{D4A7A691-6971-4B56-8B8E-8FE704EE2D73}"/>
              </a:ext>
            </a:extLst>
          </p:cNvPr>
          <p:cNvSpPr>
            <a:spLocks noChangeArrowheads="1"/>
          </p:cNvSpPr>
          <p:nvPr/>
        </p:nvSpPr>
        <p:spPr bwMode="auto">
          <a:xfrm>
            <a:off x="174625" y="4062413"/>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16" name="Rectangle 2">
            <a:extLst>
              <a:ext uri="{FF2B5EF4-FFF2-40B4-BE49-F238E27FC236}">
                <a16:creationId xmlns:a16="http://schemas.microsoft.com/office/drawing/2014/main" id="{4CE60305-D27D-4E92-8BF6-E1031F108B74}"/>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pic>
        <p:nvPicPr>
          <p:cNvPr id="129028" name="Picture 4" descr="1111">
            <a:extLst>
              <a:ext uri="{FF2B5EF4-FFF2-40B4-BE49-F238E27FC236}">
                <a16:creationId xmlns:a16="http://schemas.microsoft.com/office/drawing/2014/main" id="{77A2621F-F3F0-482F-BA2B-0796D118C753}"/>
              </a:ext>
            </a:extLst>
          </p:cNvPr>
          <p:cNvPicPr>
            <a:picLocks noGrp="1" noChangeAspect="1" noChangeArrowheads="1"/>
          </p:cNvPicPr>
          <p:nvPr>
            <p:ph sz="quarter" idx="2"/>
          </p:nvPr>
        </p:nvPicPr>
        <p:blipFill>
          <a:blip r:embed="rId11">
            <a:extLst>
              <a:ext uri="{28A0092B-C50C-407E-A947-70E740481C1C}">
                <a14:useLocalDpi xmlns:a14="http://schemas.microsoft.com/office/drawing/2010/main" val="0"/>
              </a:ext>
            </a:extLst>
          </a:blip>
          <a:srcRect/>
          <a:stretch>
            <a:fillRect/>
          </a:stretch>
        </p:blipFill>
        <p:spPr>
          <a:xfrm>
            <a:off x="452648" y="2030463"/>
            <a:ext cx="8680450" cy="4206875"/>
          </a:xfrm>
          <a:noFill/>
        </p:spPr>
      </p:pic>
      <p:pic>
        <p:nvPicPr>
          <p:cNvPr id="129030" name="Picture 6" descr="2222">
            <a:extLst>
              <a:ext uri="{FF2B5EF4-FFF2-40B4-BE49-F238E27FC236}">
                <a16:creationId xmlns:a16="http://schemas.microsoft.com/office/drawing/2014/main" id="{94985D2B-0383-46B3-B1EA-8BE8A20B182D}"/>
              </a:ext>
            </a:extLst>
          </p:cNvPr>
          <p:cNvPicPr>
            <a:picLocks noGrp="1" noChangeAspect="1" noChangeArrowheads="1"/>
          </p:cNvPicPr>
          <p:nvPr>
            <p:ph sz="quarter" idx="3"/>
          </p:nvPr>
        </p:nvPicPr>
        <p:blipFill>
          <a:blip r:embed="rId12">
            <a:extLst>
              <a:ext uri="{28A0092B-C50C-407E-A947-70E740481C1C}">
                <a14:useLocalDpi xmlns:a14="http://schemas.microsoft.com/office/drawing/2010/main" val="0"/>
              </a:ext>
            </a:extLst>
          </a:blip>
          <a:srcRect/>
          <a:stretch>
            <a:fillRect/>
          </a:stretch>
        </p:blipFill>
        <p:spPr>
          <a:xfrm>
            <a:off x="548109" y="1682326"/>
            <a:ext cx="8647112" cy="4194175"/>
          </a:xfrm>
          <a:noFill/>
        </p:spPr>
      </p:pic>
      <p:pic>
        <p:nvPicPr>
          <p:cNvPr id="129032" name="Picture 8" descr="3333">
            <a:extLst>
              <a:ext uri="{FF2B5EF4-FFF2-40B4-BE49-F238E27FC236}">
                <a16:creationId xmlns:a16="http://schemas.microsoft.com/office/drawing/2014/main" id="{D761658A-1607-442D-824D-0120A607CAA2}"/>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94822" y="1743176"/>
            <a:ext cx="8669337" cy="417830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advClick="0"/>
  <p:timing>
    <p:tnLst>
      <p:par>
        <p:cTn id="1" dur="indefinite" restart="never" nodeType="tmRoot">
          <p:childTnLst>
            <p:seq concurrent="1" nextAc="seek">
              <p:cTn id="2" restart="whenNotActive" fill="hold" evtFilter="cancelBubble" nodeType="interactiveSeq">
                <p:stCondLst>
                  <p:cond evt="onClick" delay="0">
                    <p:tgtEl>
                      <p:spTgt spid="129033"/>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ntr" presetSubtype="0" fill="hold" nodeType="clickEffect">
                                  <p:stCondLst>
                                    <p:cond delay="0"/>
                                  </p:stCondLst>
                                  <p:childTnLst>
                                    <p:set>
                                      <p:cBhvr>
                                        <p:cTn id="6" dur="1" fill="hold">
                                          <p:stCondLst>
                                            <p:cond delay="0"/>
                                          </p:stCondLst>
                                        </p:cTn>
                                        <p:tgtEl>
                                          <p:spTgt spid="129028"/>
                                        </p:tgtEl>
                                        <p:attrNameLst>
                                          <p:attrName>style.visibility</p:attrName>
                                        </p:attrNameLst>
                                      </p:cBhvr>
                                      <p:to>
                                        <p:strVal val="visible"/>
                                      </p:to>
                                    </p:set>
                                    <p:anim calcmode="lin" valueType="num">
                                      <p:cBhvr>
                                        <p:cTn id="7" dur="1000" fill="hold"/>
                                        <p:tgtEl>
                                          <p:spTgt spid="129028"/>
                                        </p:tgtEl>
                                        <p:attrNameLst>
                                          <p:attrName>ppt_w</p:attrName>
                                        </p:attrNameLst>
                                      </p:cBhvr>
                                      <p:tavLst>
                                        <p:tav tm="0">
                                          <p:val>
                                            <p:fltVal val="0"/>
                                          </p:val>
                                        </p:tav>
                                        <p:tav tm="100000">
                                          <p:val>
                                            <p:strVal val="#ppt_w"/>
                                          </p:val>
                                        </p:tav>
                                      </p:tavLst>
                                    </p:anim>
                                    <p:anim calcmode="lin" valueType="num">
                                      <p:cBhvr>
                                        <p:cTn id="8" dur="1000" fill="hold"/>
                                        <p:tgtEl>
                                          <p:spTgt spid="129028"/>
                                        </p:tgtEl>
                                        <p:attrNameLst>
                                          <p:attrName>ppt_h</p:attrName>
                                        </p:attrNameLst>
                                      </p:cBhvr>
                                      <p:tavLst>
                                        <p:tav tm="0">
                                          <p:val>
                                            <p:fltVal val="0"/>
                                          </p:val>
                                        </p:tav>
                                        <p:tav tm="100000">
                                          <p:val>
                                            <p:strVal val="#ppt_h"/>
                                          </p:val>
                                        </p:tav>
                                      </p:tavLst>
                                    </p:anim>
                                    <p:animEffect transition="in" filter="fade">
                                      <p:cBhvr>
                                        <p:cTn id="9" dur="1000"/>
                                        <p:tgtEl>
                                          <p:spTgt spid="129028"/>
                                        </p:tgtEl>
                                      </p:cBhvr>
                                    </p:animEffect>
                                  </p:childTnLst>
                                  <p:subTnLst>
                                    <p:set>
                                      <p:cBhvr override="childStyle">
                                        <p:cTn dur="1" fill="hold" display="0" masterRel="nextClick" afterEffect="1"/>
                                        <p:tgtEl>
                                          <p:spTgt spid="129028"/>
                                        </p:tgtEl>
                                        <p:attrNameLst>
                                          <p:attrName>style.visibility</p:attrName>
                                        </p:attrNameLst>
                                      </p:cBhvr>
                                      <p:to>
                                        <p:strVal val="hidden"/>
                                      </p:to>
                                    </p:set>
                                  </p:subTnLst>
                                </p:cTn>
                              </p:par>
                            </p:childTnLst>
                          </p:cTn>
                        </p:par>
                      </p:childTnLst>
                    </p:cTn>
                  </p:par>
                </p:childTnLst>
              </p:cTn>
              <p:nextCondLst>
                <p:cond evt="onClick" delay="0">
                  <p:tgtEl>
                    <p:spTgt spid="129033"/>
                  </p:tgtEl>
                </p:cond>
              </p:nextCondLst>
            </p:seq>
            <p:seq concurrent="1" nextAc="seek">
              <p:cTn id="10" restart="whenNotActive" fill="hold" evtFilter="cancelBubble" nodeType="interactiveSeq">
                <p:stCondLst>
                  <p:cond evt="onClick" delay="0">
                    <p:tgtEl>
                      <p:spTgt spid="129034"/>
                    </p:tgtEl>
                  </p:cond>
                </p:stCondLst>
                <p:endSync evt="end" delay="0">
                  <p:rtn val="all"/>
                </p:endSync>
                <p:childTnLst>
                  <p:par>
                    <p:cTn id="11" fill="hold" nodeType="clickPar">
                      <p:stCondLst>
                        <p:cond delay="0"/>
                      </p:stCondLst>
                      <p:childTnLst>
                        <p:par>
                          <p:cTn id="12" fill="hold" nodeType="withGroup">
                            <p:stCondLst>
                              <p:cond delay="0"/>
                            </p:stCondLst>
                            <p:childTnLst>
                              <p:par>
                                <p:cTn id="13" presetID="53" presetClass="entr" presetSubtype="0" fill="hold" nodeType="clickEffect">
                                  <p:stCondLst>
                                    <p:cond delay="0"/>
                                  </p:stCondLst>
                                  <p:childTnLst>
                                    <p:set>
                                      <p:cBhvr>
                                        <p:cTn id="14" dur="1" fill="hold">
                                          <p:stCondLst>
                                            <p:cond delay="0"/>
                                          </p:stCondLst>
                                        </p:cTn>
                                        <p:tgtEl>
                                          <p:spTgt spid="129030"/>
                                        </p:tgtEl>
                                        <p:attrNameLst>
                                          <p:attrName>style.visibility</p:attrName>
                                        </p:attrNameLst>
                                      </p:cBhvr>
                                      <p:to>
                                        <p:strVal val="visible"/>
                                      </p:to>
                                    </p:set>
                                    <p:anim calcmode="lin" valueType="num">
                                      <p:cBhvr>
                                        <p:cTn id="15" dur="1000" fill="hold"/>
                                        <p:tgtEl>
                                          <p:spTgt spid="129030"/>
                                        </p:tgtEl>
                                        <p:attrNameLst>
                                          <p:attrName>ppt_w</p:attrName>
                                        </p:attrNameLst>
                                      </p:cBhvr>
                                      <p:tavLst>
                                        <p:tav tm="0">
                                          <p:val>
                                            <p:fltVal val="0"/>
                                          </p:val>
                                        </p:tav>
                                        <p:tav tm="100000">
                                          <p:val>
                                            <p:strVal val="#ppt_w"/>
                                          </p:val>
                                        </p:tav>
                                      </p:tavLst>
                                    </p:anim>
                                    <p:anim calcmode="lin" valueType="num">
                                      <p:cBhvr>
                                        <p:cTn id="16" dur="1000" fill="hold"/>
                                        <p:tgtEl>
                                          <p:spTgt spid="129030"/>
                                        </p:tgtEl>
                                        <p:attrNameLst>
                                          <p:attrName>ppt_h</p:attrName>
                                        </p:attrNameLst>
                                      </p:cBhvr>
                                      <p:tavLst>
                                        <p:tav tm="0">
                                          <p:val>
                                            <p:fltVal val="0"/>
                                          </p:val>
                                        </p:tav>
                                        <p:tav tm="100000">
                                          <p:val>
                                            <p:strVal val="#ppt_h"/>
                                          </p:val>
                                        </p:tav>
                                      </p:tavLst>
                                    </p:anim>
                                    <p:animEffect transition="in" filter="fade">
                                      <p:cBhvr>
                                        <p:cTn id="17" dur="1000"/>
                                        <p:tgtEl>
                                          <p:spTgt spid="129030"/>
                                        </p:tgtEl>
                                      </p:cBhvr>
                                    </p:animEffect>
                                  </p:childTnLst>
                                  <p:subTnLst>
                                    <p:set>
                                      <p:cBhvr override="childStyle">
                                        <p:cTn dur="1" fill="hold" display="0" masterRel="nextClick" afterEffect="1"/>
                                        <p:tgtEl>
                                          <p:spTgt spid="129030"/>
                                        </p:tgtEl>
                                        <p:attrNameLst>
                                          <p:attrName>style.visibility</p:attrName>
                                        </p:attrNameLst>
                                      </p:cBhvr>
                                      <p:to>
                                        <p:strVal val="hidden"/>
                                      </p:to>
                                    </p:set>
                                  </p:subTnLst>
                                </p:cTn>
                              </p:par>
                            </p:childTnLst>
                          </p:cTn>
                        </p:par>
                      </p:childTnLst>
                    </p:cTn>
                  </p:par>
                </p:childTnLst>
              </p:cTn>
              <p:nextCondLst>
                <p:cond evt="onClick" delay="0">
                  <p:tgtEl>
                    <p:spTgt spid="129034"/>
                  </p:tgtEl>
                </p:cond>
              </p:nextCondLst>
            </p:seq>
            <p:seq concurrent="1" nextAc="seek">
              <p:cTn id="18" restart="whenNotActive" fill="hold" evtFilter="cancelBubble" nodeType="interactiveSeq">
                <p:stCondLst>
                  <p:cond evt="onClick" delay="0">
                    <p:tgtEl>
                      <p:spTgt spid="129035"/>
                    </p:tgtEl>
                  </p:cond>
                </p:stCondLst>
                <p:endSync evt="end" delay="0">
                  <p:rtn val="all"/>
                </p:endSync>
                <p:childTnLst>
                  <p:par>
                    <p:cTn id="19" fill="hold" nodeType="clickPar">
                      <p:stCondLst>
                        <p:cond delay="0"/>
                      </p:stCondLst>
                      <p:childTnLst>
                        <p:par>
                          <p:cTn id="20" fill="hold" nodeType="withGroup">
                            <p:stCondLst>
                              <p:cond delay="0"/>
                            </p:stCondLst>
                            <p:childTnLst>
                              <p:par>
                                <p:cTn id="21" presetID="53" presetClass="entr" presetSubtype="0" fill="hold" nodeType="clickEffect">
                                  <p:stCondLst>
                                    <p:cond delay="0"/>
                                  </p:stCondLst>
                                  <p:childTnLst>
                                    <p:set>
                                      <p:cBhvr>
                                        <p:cTn id="22" dur="1" fill="hold">
                                          <p:stCondLst>
                                            <p:cond delay="0"/>
                                          </p:stCondLst>
                                        </p:cTn>
                                        <p:tgtEl>
                                          <p:spTgt spid="129032"/>
                                        </p:tgtEl>
                                        <p:attrNameLst>
                                          <p:attrName>style.visibility</p:attrName>
                                        </p:attrNameLst>
                                      </p:cBhvr>
                                      <p:to>
                                        <p:strVal val="visible"/>
                                      </p:to>
                                    </p:set>
                                    <p:anim calcmode="lin" valueType="num">
                                      <p:cBhvr>
                                        <p:cTn id="23" dur="1000" fill="hold"/>
                                        <p:tgtEl>
                                          <p:spTgt spid="129032"/>
                                        </p:tgtEl>
                                        <p:attrNameLst>
                                          <p:attrName>ppt_w</p:attrName>
                                        </p:attrNameLst>
                                      </p:cBhvr>
                                      <p:tavLst>
                                        <p:tav tm="0">
                                          <p:val>
                                            <p:fltVal val="0"/>
                                          </p:val>
                                        </p:tav>
                                        <p:tav tm="100000">
                                          <p:val>
                                            <p:strVal val="#ppt_w"/>
                                          </p:val>
                                        </p:tav>
                                      </p:tavLst>
                                    </p:anim>
                                    <p:anim calcmode="lin" valueType="num">
                                      <p:cBhvr>
                                        <p:cTn id="24" dur="1000" fill="hold"/>
                                        <p:tgtEl>
                                          <p:spTgt spid="129032"/>
                                        </p:tgtEl>
                                        <p:attrNameLst>
                                          <p:attrName>ppt_h</p:attrName>
                                        </p:attrNameLst>
                                      </p:cBhvr>
                                      <p:tavLst>
                                        <p:tav tm="0">
                                          <p:val>
                                            <p:fltVal val="0"/>
                                          </p:val>
                                        </p:tav>
                                        <p:tav tm="100000">
                                          <p:val>
                                            <p:strVal val="#ppt_h"/>
                                          </p:val>
                                        </p:tav>
                                      </p:tavLst>
                                    </p:anim>
                                    <p:animEffect transition="in" filter="fade">
                                      <p:cBhvr>
                                        <p:cTn id="25" dur="1000"/>
                                        <p:tgtEl>
                                          <p:spTgt spid="129032"/>
                                        </p:tgtEl>
                                      </p:cBhvr>
                                    </p:animEffect>
                                  </p:childTnLst>
                                  <p:subTnLst>
                                    <p:set>
                                      <p:cBhvr override="childStyle">
                                        <p:cTn dur="1" fill="hold" display="0" masterRel="nextClick" afterEffect="1"/>
                                        <p:tgtEl>
                                          <p:spTgt spid="129032"/>
                                        </p:tgtEl>
                                        <p:attrNameLst>
                                          <p:attrName>style.visibility</p:attrName>
                                        </p:attrNameLst>
                                      </p:cBhvr>
                                      <p:to>
                                        <p:strVal val="hidden"/>
                                      </p:to>
                                    </p:set>
                                  </p:subTnLst>
                                </p:cTn>
                              </p:par>
                            </p:childTnLst>
                          </p:cTn>
                        </p:par>
                      </p:childTnLst>
                    </p:cTn>
                  </p:par>
                </p:childTnLst>
              </p:cTn>
              <p:nextCondLst>
                <p:cond evt="onClick" delay="0">
                  <p:tgtEl>
                    <p:spTgt spid="12903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1756" name="Group 316">
            <a:extLst>
              <a:ext uri="{FF2B5EF4-FFF2-40B4-BE49-F238E27FC236}">
                <a16:creationId xmlns:a16="http://schemas.microsoft.com/office/drawing/2014/main" id="{AFCBD782-20ED-4EC8-A1FE-591E9A6BA24E}"/>
              </a:ext>
            </a:extLst>
          </p:cNvPr>
          <p:cNvGraphicFramePr>
            <a:graphicFrameLocks noGrp="1"/>
          </p:cNvGraphicFramePr>
          <p:nvPr>
            <p:ph idx="1"/>
            <p:extLst>
              <p:ext uri="{D42A27DB-BD31-4B8C-83A1-F6EECF244321}">
                <p14:modId xmlns:p14="http://schemas.microsoft.com/office/powerpoint/2010/main" val="2081145352"/>
              </p:ext>
            </p:extLst>
          </p:nvPr>
        </p:nvGraphicFramePr>
        <p:xfrm>
          <a:off x="7519764" y="2422102"/>
          <a:ext cx="1582737" cy="3336950"/>
        </p:xfrm>
        <a:graphic>
          <a:graphicData uri="http://schemas.openxmlformats.org/drawingml/2006/table">
            <a:tbl>
              <a:tblPr/>
              <a:tblGrid>
                <a:gridCol w="396875">
                  <a:extLst>
                    <a:ext uri="{9D8B030D-6E8A-4147-A177-3AD203B41FA5}">
                      <a16:colId xmlns:a16="http://schemas.microsoft.com/office/drawing/2014/main" val="20000"/>
                    </a:ext>
                  </a:extLst>
                </a:gridCol>
                <a:gridCol w="395287">
                  <a:extLst>
                    <a:ext uri="{9D8B030D-6E8A-4147-A177-3AD203B41FA5}">
                      <a16:colId xmlns:a16="http://schemas.microsoft.com/office/drawing/2014/main" val="20001"/>
                    </a:ext>
                  </a:extLst>
                </a:gridCol>
                <a:gridCol w="395288">
                  <a:extLst>
                    <a:ext uri="{9D8B030D-6E8A-4147-A177-3AD203B41FA5}">
                      <a16:colId xmlns:a16="http://schemas.microsoft.com/office/drawing/2014/main" val="20002"/>
                    </a:ext>
                  </a:extLst>
                </a:gridCol>
                <a:gridCol w="395287">
                  <a:extLst>
                    <a:ext uri="{9D8B030D-6E8A-4147-A177-3AD203B41FA5}">
                      <a16:colId xmlns:a16="http://schemas.microsoft.com/office/drawing/2014/main" val="20003"/>
                    </a:ext>
                  </a:extLst>
                </a:gridCol>
              </a:tblGrid>
              <a:tr h="581206">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2"/>
                          </a:solidFill>
                          <a:effectLst/>
                          <a:latin typeface="Times New Roman" panose="02020603050405020304" pitchFamily="18" charset="0"/>
                          <a:ea typeface="华文中宋" panose="02010600040101010101" pitchFamily="2" charset="-122"/>
                          <a:cs typeface="Times New Roman" panose="02020603050405020304" pitchFamily="18" charset="0"/>
                        </a:rPr>
                        <a:t>学号</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姓名</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dirty="0">
                          <a:ln>
                            <a:noFill/>
                          </a:ln>
                          <a:solidFill>
                            <a:schemeClr val="tx2"/>
                          </a:solidFill>
                          <a:effectLst/>
                          <a:latin typeface="Times New Roman" panose="02020603050405020304" pitchFamily="18" charset="0"/>
                          <a:ea typeface="华文中宋" panose="02010600040101010101" pitchFamily="2" charset="-122"/>
                          <a:cs typeface="Times New Roman" panose="02020603050405020304" pitchFamily="18" charset="0"/>
                        </a:rPr>
                        <a:t>班级</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成绩</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81206">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25</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张勇</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仪1</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85</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81206">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23</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李军</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计1</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90</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37367">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37367">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37367">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zh-CN"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zh-CN"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zh-CN"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zh-CN"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81206">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99</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黄尚</a:t>
                      </a:r>
                      <a:endParaRPr kumimoji="0" lang="en-US" altLang="zh-CN"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自</a:t>
                      </a:r>
                      <a:r>
                        <a:rPr kumimoji="0" lang="en-US" altLang="zh-CN" sz="1600" b="1" i="0" u="none" strike="noStrike" cap="none" normalizeH="0" baseline="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1</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1600" b="1" i="0"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99</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
        <p:nvSpPr>
          <p:cNvPr id="20482" name="灯片编号占位符 5">
            <a:extLst>
              <a:ext uri="{FF2B5EF4-FFF2-40B4-BE49-F238E27FC236}">
                <a16:creationId xmlns:a16="http://schemas.microsoft.com/office/drawing/2014/main" id="{A7827769-68AF-402F-9C9E-2945D87653B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E5C18C45-89C6-4DE0-B9AB-1429D8F5DDB0}" type="slidenum">
              <a:rPr lang="zh-CN" altLang="en-US" sz="1400" b="0">
                <a:latin typeface="Arial" panose="020B0604020202020204" pitchFamily="34" charset="0"/>
              </a:rPr>
              <a:pPr>
                <a:spcBef>
                  <a:spcPct val="0"/>
                </a:spcBef>
                <a:buFontTx/>
                <a:buNone/>
              </a:pPr>
              <a:t>2</a:t>
            </a:fld>
            <a:endParaRPr lang="en-US" altLang="zh-CN" sz="1400" b="0">
              <a:latin typeface="Times New Roman" panose="02020603050405020304" pitchFamily="18" charset="0"/>
            </a:endParaRPr>
          </a:p>
        </p:txBody>
      </p:sp>
      <p:sp>
        <p:nvSpPr>
          <p:cNvPr id="20484" name="Rectangle 3">
            <a:extLst>
              <a:ext uri="{FF2B5EF4-FFF2-40B4-BE49-F238E27FC236}">
                <a16:creationId xmlns:a16="http://schemas.microsoft.com/office/drawing/2014/main" id="{A42BF788-B09A-4772-BFA5-52474F21360B}"/>
              </a:ext>
            </a:extLst>
          </p:cNvPr>
          <p:cNvSpPr>
            <a:spLocks noGrp="1" noChangeArrowheads="1"/>
          </p:cNvSpPr>
          <p:nvPr>
            <p:ph type="body" idx="4294967295"/>
          </p:nvPr>
        </p:nvSpPr>
        <p:spPr>
          <a:xfrm>
            <a:off x="-180528" y="1345579"/>
            <a:ext cx="7159625" cy="5611813"/>
          </a:xfrm>
        </p:spPr>
        <p:txBody>
          <a:bodyPr/>
          <a:lstStyle/>
          <a:p>
            <a:pPr marL="285750" indent="-285750"/>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查找</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(search)：</a:t>
            </a:r>
          </a:p>
          <a:p>
            <a:pPr marL="862013" lvl="1"/>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数据处理中最基本的操作之一</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使用频率较高。</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其它基本操作还有：插入</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(insert)，</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追加</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(append)，</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删除</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(delete)，</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修改</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(update)，</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排序</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(sorting)，</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过滤</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(filter)</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等</a:t>
            </a:r>
          </a:p>
          <a:p>
            <a:pPr marL="862013" lvl="1"/>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查找的研究内容</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：如何提高查找的效率（查找的速度）</a:t>
            </a:r>
          </a:p>
          <a:p>
            <a:pPr marL="1333500" lvl="2"/>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不仅和“查找算法”有关</a:t>
            </a:r>
          </a:p>
          <a:p>
            <a:pPr marL="1333500" lvl="2"/>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还和所要查找的数据的存放形式（数据结构）有关。</a:t>
            </a:r>
          </a:p>
        </p:txBody>
      </p:sp>
      <p:sp>
        <p:nvSpPr>
          <p:cNvPr id="20527" name="AutoShape 309">
            <a:extLst>
              <a:ext uri="{FF2B5EF4-FFF2-40B4-BE49-F238E27FC236}">
                <a16:creationId xmlns:a16="http://schemas.microsoft.com/office/drawing/2014/main" id="{819D263C-B98B-4AFD-AB6A-64790349EE70}"/>
              </a:ext>
            </a:extLst>
          </p:cNvPr>
          <p:cNvSpPr>
            <a:spLocks/>
          </p:cNvSpPr>
          <p:nvPr/>
        </p:nvSpPr>
        <p:spPr bwMode="auto">
          <a:xfrm>
            <a:off x="6948264" y="3212677"/>
            <a:ext cx="357187" cy="2305050"/>
          </a:xfrm>
          <a:prstGeom prst="leftBrace">
            <a:avLst>
              <a:gd name="adj1" fmla="val 43112"/>
              <a:gd name="adj2" fmla="val 50056"/>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    N</a:t>
            </a:r>
            <a:r>
              <a:rPr lang="zh-CN" altLang="en-US" sz="1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行</a:t>
            </a:r>
          </a:p>
        </p:txBody>
      </p:sp>
      <p:sp>
        <p:nvSpPr>
          <p:cNvPr id="20528" name="AutoShape 310">
            <a:extLst>
              <a:ext uri="{FF2B5EF4-FFF2-40B4-BE49-F238E27FC236}">
                <a16:creationId xmlns:a16="http://schemas.microsoft.com/office/drawing/2014/main" id="{747E07E1-9C60-4EA1-97A1-0534F293CE8F}"/>
              </a:ext>
            </a:extLst>
          </p:cNvPr>
          <p:cNvSpPr>
            <a:spLocks/>
          </p:cNvSpPr>
          <p:nvPr/>
        </p:nvSpPr>
        <p:spPr bwMode="auto">
          <a:xfrm rot="-5400000">
            <a:off x="7951563" y="5554240"/>
            <a:ext cx="358775" cy="1295400"/>
          </a:xfrm>
          <a:prstGeom prst="leftBrace">
            <a:avLst>
              <a:gd name="adj1" fmla="val 24773"/>
              <a:gd name="adj2" fmla="val 50366"/>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vert="eaVert"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M</a:t>
            </a:r>
            <a:r>
              <a:rPr lang="zh-CN" altLang="en-US" sz="1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个属性</a:t>
            </a:r>
          </a:p>
          <a:p>
            <a:pPr algn="ctr">
              <a:spcBef>
                <a:spcPct val="0"/>
              </a:spcBef>
              <a:buFontTx/>
              <a:buNone/>
            </a:pPr>
            <a:endParaRPr lang="en-US" altLang="zh-CN" sz="1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20529" name="AutoShape 314">
            <a:extLst>
              <a:ext uri="{FF2B5EF4-FFF2-40B4-BE49-F238E27FC236}">
                <a16:creationId xmlns:a16="http://schemas.microsoft.com/office/drawing/2014/main" id="{53A7D6BC-9726-428A-97EE-76080D4CD7BF}"/>
              </a:ext>
            </a:extLst>
          </p:cNvPr>
          <p:cNvSpPr>
            <a:spLocks/>
          </p:cNvSpPr>
          <p:nvPr/>
        </p:nvSpPr>
        <p:spPr bwMode="auto">
          <a:xfrm>
            <a:off x="7910289" y="1564852"/>
            <a:ext cx="941387" cy="288925"/>
          </a:xfrm>
          <a:prstGeom prst="borderCallout3">
            <a:avLst>
              <a:gd name="adj1" fmla="val 39560"/>
              <a:gd name="adj2" fmla="val -8093"/>
              <a:gd name="adj3" fmla="val 39560"/>
              <a:gd name="adj4" fmla="val -21079"/>
              <a:gd name="adj5" fmla="val 165384"/>
              <a:gd name="adj6" fmla="val -21079"/>
              <a:gd name="adj7" fmla="val 278569"/>
              <a:gd name="adj8" fmla="val 46375"/>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次关键字</a:t>
            </a:r>
          </a:p>
        </p:txBody>
      </p:sp>
      <p:sp>
        <p:nvSpPr>
          <p:cNvPr id="20530" name="AutoShape 315">
            <a:extLst>
              <a:ext uri="{FF2B5EF4-FFF2-40B4-BE49-F238E27FC236}">
                <a16:creationId xmlns:a16="http://schemas.microsoft.com/office/drawing/2014/main" id="{9D8287DD-48AE-49DC-9394-7216B596A6DC}"/>
              </a:ext>
            </a:extLst>
          </p:cNvPr>
          <p:cNvSpPr>
            <a:spLocks/>
          </p:cNvSpPr>
          <p:nvPr/>
        </p:nvSpPr>
        <p:spPr bwMode="auto">
          <a:xfrm>
            <a:off x="7884889" y="1053677"/>
            <a:ext cx="966787" cy="288925"/>
          </a:xfrm>
          <a:prstGeom prst="borderCallout3">
            <a:avLst>
              <a:gd name="adj1" fmla="val 39560"/>
              <a:gd name="adj2" fmla="val -7880"/>
              <a:gd name="adj3" fmla="val 39560"/>
              <a:gd name="adj4" fmla="val -59935"/>
              <a:gd name="adj5" fmla="val 263736"/>
              <a:gd name="adj6" fmla="val -59935"/>
              <a:gd name="adj7" fmla="val 462639"/>
              <a:gd name="adj8" fmla="val -34977"/>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主关键字</a:t>
            </a:r>
          </a:p>
        </p:txBody>
      </p:sp>
      <p:sp>
        <p:nvSpPr>
          <p:cNvPr id="12" name="Rectangle 2">
            <a:extLst>
              <a:ext uri="{FF2B5EF4-FFF2-40B4-BE49-F238E27FC236}">
                <a16:creationId xmlns:a16="http://schemas.microsoft.com/office/drawing/2014/main" id="{BFA5E4B2-E122-492B-8020-24F4BCD137C9}"/>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3">
            <a:extLst>
              <a:ext uri="{FF2B5EF4-FFF2-40B4-BE49-F238E27FC236}">
                <a16:creationId xmlns:a16="http://schemas.microsoft.com/office/drawing/2014/main" id="{3F65384D-A9F2-459B-A9C2-2B389A786AE2}"/>
              </a:ext>
            </a:extLst>
          </p:cNvPr>
          <p:cNvSpPr>
            <a:spLocks noGrp="1" noChangeArrowheads="1"/>
          </p:cNvSpPr>
          <p:nvPr>
            <p:ph type="body" sz="half" idx="1"/>
          </p:nvPr>
        </p:nvSpPr>
        <p:spPr>
          <a:xfrm>
            <a:off x="71438" y="1152475"/>
            <a:ext cx="8869362" cy="5876925"/>
          </a:xfrm>
        </p:spPr>
        <p:txBody>
          <a:bodyPr/>
          <a:lstStyle/>
          <a:p>
            <a:pPr>
              <a:lnSpc>
                <a:spcPct val="90000"/>
              </a:lnSpc>
            </a:pPr>
            <a:r>
              <a:rPr lang="zh-CN" altLang="en-US" sz="2800" dirty="0">
                <a:latin typeface="华文中宋" panose="02010600040101010101" pitchFamily="2" charset="-122"/>
                <a:ea typeface="华文中宋" panose="02010600040101010101" pitchFamily="2" charset="-122"/>
              </a:rPr>
              <a:t>查找方法 </a:t>
            </a:r>
            <a:r>
              <a:rPr lang="en-US" altLang="zh-CN" sz="2800" dirty="0">
                <a:latin typeface="华文中宋" panose="02010600040101010101" pitchFamily="2" charset="-122"/>
                <a:ea typeface="华文中宋" panose="02010600040101010101" pitchFamily="2" charset="-122"/>
              </a:rPr>
              <a:t>---- </a:t>
            </a:r>
            <a:r>
              <a:rPr lang="zh-CN" altLang="en-US" sz="2800" dirty="0">
                <a:latin typeface="华文中宋" panose="02010600040101010101" pitchFamily="2" charset="-122"/>
                <a:ea typeface="华文中宋" panose="02010600040101010101" pitchFamily="2" charset="-122"/>
              </a:rPr>
              <a:t>哈希表与查找</a:t>
            </a:r>
          </a:p>
          <a:p>
            <a:pPr lvl="1">
              <a:lnSpc>
                <a:spcPct val="90000"/>
              </a:lnSpc>
            </a:pPr>
            <a:r>
              <a:rPr lang="zh-CN" altLang="en-US" sz="2400" dirty="0">
                <a:latin typeface="华文中宋" panose="02010600040101010101" pitchFamily="2" charset="-122"/>
                <a:ea typeface="华文中宋" panose="02010600040101010101" pitchFamily="2" charset="-122"/>
              </a:rPr>
              <a:t>数据元素的删除</a:t>
            </a:r>
          </a:p>
          <a:p>
            <a:pPr lvl="2">
              <a:lnSpc>
                <a:spcPct val="90000"/>
              </a:lnSpc>
            </a:pPr>
            <a:r>
              <a:rPr lang="zh-CN" altLang="en-US" sz="2000" dirty="0">
                <a:latin typeface="华文中宋" panose="02010600040101010101" pitchFamily="2" charset="-122"/>
                <a:ea typeface="华文中宋" panose="02010600040101010101" pitchFamily="2" charset="-122"/>
              </a:rPr>
              <a:t>删除一个数据元素时，不能简单地将存储空间内的数据元素清零，</a:t>
            </a:r>
          </a:p>
          <a:p>
            <a:pPr lvl="2">
              <a:lnSpc>
                <a:spcPct val="90000"/>
              </a:lnSpc>
            </a:pPr>
            <a:r>
              <a:rPr lang="zh-CN" altLang="en-US" sz="2000" dirty="0">
                <a:latin typeface="华文中宋" panose="02010600040101010101" pitchFamily="2" charset="-122"/>
                <a:ea typeface="华文中宋" panose="02010600040101010101" pitchFamily="2" charset="-122"/>
              </a:rPr>
              <a:t>这样有可能截断在它之后填入哈希表的同义词查找路径。</a:t>
            </a:r>
          </a:p>
          <a:p>
            <a:pPr lvl="2">
              <a:lnSpc>
                <a:spcPct val="90000"/>
              </a:lnSpc>
            </a:pPr>
            <a:r>
              <a:rPr lang="zh-CN" altLang="en-US" sz="2000" dirty="0">
                <a:latin typeface="华文中宋" panose="02010600040101010101" pitchFamily="2" charset="-122"/>
                <a:ea typeface="华文中宋" panose="02010600040101010101" pitchFamily="2" charset="-122"/>
              </a:rPr>
              <a:t>因此，删除数据元素时，应在哈希表的每个分量中增设一个删除标志位。</a:t>
            </a:r>
            <a:endParaRPr lang="en-US" altLang="zh-CN" sz="2000" dirty="0">
              <a:latin typeface="华文中宋" panose="02010600040101010101" pitchFamily="2" charset="-122"/>
              <a:ea typeface="华文中宋" panose="02010600040101010101" pitchFamily="2" charset="-122"/>
            </a:endParaRPr>
          </a:p>
          <a:p>
            <a:pPr lvl="2">
              <a:lnSpc>
                <a:spcPct val="90000"/>
              </a:lnSpc>
            </a:pPr>
            <a:r>
              <a:rPr lang="zh-CN" altLang="en-US" sz="2000" dirty="0">
                <a:latin typeface="华文中宋" panose="02010600040101010101" pitchFamily="2" charset="-122"/>
                <a:ea typeface="华文中宋" panose="02010600040101010101" pitchFamily="2" charset="-122"/>
              </a:rPr>
              <a:t>例如删除数据元素“</a:t>
            </a:r>
            <a:r>
              <a:rPr lang="en-US" altLang="zh-CN" sz="2000" dirty="0">
                <a:latin typeface="华文中宋" panose="02010600040101010101" pitchFamily="2" charset="-122"/>
                <a:ea typeface="华文中宋" panose="02010600040101010101" pitchFamily="2" charset="-122"/>
              </a:rPr>
              <a:t>13</a:t>
            </a:r>
            <a:r>
              <a:rPr lang="zh-CN" altLang="en-US" sz="2000" dirty="0">
                <a:latin typeface="华文中宋" panose="02010600040101010101" pitchFamily="2" charset="-122"/>
                <a:ea typeface="华文中宋" panose="02010600040101010101" pitchFamily="2" charset="-122"/>
              </a:rPr>
              <a:t>”</a:t>
            </a:r>
          </a:p>
          <a:p>
            <a:pPr lvl="1">
              <a:lnSpc>
                <a:spcPct val="90000"/>
              </a:lnSpc>
            </a:pPr>
            <a:r>
              <a:rPr lang="zh-CN" altLang="en-US" sz="2400" dirty="0">
                <a:latin typeface="华文中宋" panose="02010600040101010101" pitchFamily="2" charset="-122"/>
                <a:ea typeface="华文中宋" panose="02010600040101010101" pitchFamily="2" charset="-122"/>
              </a:rPr>
              <a:t>数据元素的查找</a:t>
            </a:r>
            <a:endParaRPr lang="en-US" altLang="zh-CN" sz="2400" dirty="0">
              <a:latin typeface="华文中宋" panose="02010600040101010101" pitchFamily="2" charset="-122"/>
              <a:ea typeface="华文中宋" panose="02010600040101010101" pitchFamily="2" charset="-122"/>
            </a:endParaRPr>
          </a:p>
          <a:p>
            <a:pPr lvl="2">
              <a:lnSpc>
                <a:spcPct val="90000"/>
              </a:lnSpc>
            </a:pPr>
            <a:r>
              <a:rPr lang="zh-CN" altLang="en-US" sz="2000" dirty="0">
                <a:latin typeface="华文中宋" panose="02010600040101010101" pitchFamily="2" charset="-122"/>
                <a:ea typeface="华文中宋" panose="02010600040101010101" pitchFamily="2" charset="-122"/>
              </a:rPr>
              <a:t>首先根据哈希函数得到哈希地址，然后判断地址空间是否为空；</a:t>
            </a:r>
            <a:endParaRPr lang="en-US" altLang="zh-CN" sz="2000" dirty="0">
              <a:latin typeface="华文中宋" panose="02010600040101010101" pitchFamily="2" charset="-122"/>
              <a:ea typeface="华文中宋" panose="02010600040101010101" pitchFamily="2" charset="-122"/>
            </a:endParaRPr>
          </a:p>
          <a:p>
            <a:pPr lvl="2">
              <a:lnSpc>
                <a:spcPct val="90000"/>
              </a:lnSpc>
            </a:pPr>
            <a:r>
              <a:rPr lang="zh-CN" altLang="en-US" sz="2000" dirty="0">
                <a:latin typeface="华文中宋" panose="02010600040101010101" pitchFamily="2" charset="-122"/>
                <a:ea typeface="华文中宋" panose="02010600040101010101" pitchFamily="2" charset="-122"/>
              </a:rPr>
              <a:t>如果为空且删除标志为真，则探测下一地址，继续判断；</a:t>
            </a:r>
            <a:endParaRPr lang="en-US" altLang="zh-CN" sz="2000" dirty="0">
              <a:latin typeface="华文中宋" panose="02010600040101010101" pitchFamily="2" charset="-122"/>
              <a:ea typeface="华文中宋" panose="02010600040101010101" pitchFamily="2" charset="-122"/>
            </a:endParaRPr>
          </a:p>
          <a:p>
            <a:pPr lvl="2">
              <a:lnSpc>
                <a:spcPct val="90000"/>
              </a:lnSpc>
            </a:pPr>
            <a:r>
              <a:rPr lang="zh-CN" altLang="en-US" sz="2000" dirty="0">
                <a:latin typeface="华文中宋" panose="02010600040101010101" pitchFamily="2" charset="-122"/>
                <a:ea typeface="华文中宋" panose="02010600040101010101" pitchFamily="2" charset="-122"/>
              </a:rPr>
              <a:t>如果为空且删除标志为假，则查找失败，表中无此数据元素；</a:t>
            </a:r>
            <a:endParaRPr lang="en-US" altLang="zh-CN" sz="2000" dirty="0">
              <a:latin typeface="华文中宋" panose="02010600040101010101" pitchFamily="2" charset="-122"/>
              <a:ea typeface="华文中宋" panose="02010600040101010101" pitchFamily="2" charset="-122"/>
            </a:endParaRPr>
          </a:p>
          <a:p>
            <a:pPr lvl="2">
              <a:lnSpc>
                <a:spcPct val="90000"/>
              </a:lnSpc>
            </a:pPr>
            <a:r>
              <a:rPr lang="zh-CN" altLang="en-US" sz="2000" dirty="0">
                <a:latin typeface="华文中宋" panose="02010600040101010101" pitchFamily="2" charset="-122"/>
                <a:ea typeface="华文中宋" panose="02010600040101010101" pitchFamily="2" charset="-122"/>
              </a:rPr>
              <a:t>如果不为空且关键字相等，则查找成功，否则探测下一地址，继续判断。</a:t>
            </a:r>
            <a:endParaRPr lang="en-US" altLang="zh-CN" sz="2000" dirty="0">
              <a:latin typeface="华文中宋" panose="02010600040101010101" pitchFamily="2" charset="-122"/>
              <a:ea typeface="华文中宋" panose="02010600040101010101" pitchFamily="2" charset="-122"/>
            </a:endParaRPr>
          </a:p>
          <a:p>
            <a:pPr lvl="2">
              <a:lnSpc>
                <a:spcPct val="90000"/>
              </a:lnSpc>
            </a:pPr>
            <a:r>
              <a:rPr lang="zh-CN" altLang="en-US" sz="2000" dirty="0">
                <a:latin typeface="华文中宋" panose="02010600040101010101" pitchFamily="2" charset="-122"/>
                <a:ea typeface="华文中宋" panose="02010600040101010101" pitchFamily="2" charset="-122"/>
              </a:rPr>
              <a:t>例如：在以“</a:t>
            </a:r>
            <a:r>
              <a:rPr lang="en-US" altLang="zh-CN" sz="2000" dirty="0">
                <a:latin typeface="华文中宋" panose="02010600040101010101" pitchFamily="2" charset="-122"/>
                <a:ea typeface="华文中宋" panose="02010600040101010101" pitchFamily="2" charset="-122"/>
              </a:rPr>
              <a:t>H=Key mod 17</a:t>
            </a:r>
            <a:r>
              <a:rPr lang="zh-CN" altLang="en-US" sz="2000" dirty="0">
                <a:latin typeface="华文中宋" panose="02010600040101010101" pitchFamily="2" charset="-122"/>
                <a:ea typeface="华文中宋" panose="02010600040101010101" pitchFamily="2" charset="-122"/>
              </a:rPr>
              <a:t>”为哈希函数，以“线性探测再散列”为解决冲突方法的哈希表中，查找关键字为“</a:t>
            </a:r>
            <a:r>
              <a:rPr lang="en-US" altLang="zh-CN" sz="2000" dirty="0">
                <a:latin typeface="华文中宋" panose="02010600040101010101" pitchFamily="2" charset="-122"/>
                <a:ea typeface="华文中宋" panose="02010600040101010101" pitchFamily="2" charset="-122"/>
              </a:rPr>
              <a:t>40</a:t>
            </a:r>
            <a:r>
              <a:rPr lang="zh-CN" altLang="en-US" sz="2000" dirty="0">
                <a:latin typeface="华文中宋" panose="02010600040101010101" pitchFamily="2" charset="-122"/>
                <a:ea typeface="华文中宋" panose="02010600040101010101" pitchFamily="2" charset="-122"/>
              </a:rPr>
              <a:t>”、“</a:t>
            </a:r>
            <a:r>
              <a:rPr lang="en-US" altLang="zh-CN" sz="2000" dirty="0">
                <a:latin typeface="华文中宋" panose="02010600040101010101" pitchFamily="2" charset="-122"/>
                <a:ea typeface="华文中宋" panose="02010600040101010101" pitchFamily="2" charset="-122"/>
              </a:rPr>
              <a:t>27</a:t>
            </a:r>
            <a:r>
              <a:rPr lang="zh-CN" altLang="en-US" sz="2000" dirty="0">
                <a:latin typeface="华文中宋" panose="02010600040101010101" pitchFamily="2" charset="-122"/>
                <a:ea typeface="华文中宋" panose="02010600040101010101" pitchFamily="2" charset="-122"/>
              </a:rPr>
              <a:t>”、“</a:t>
            </a:r>
            <a:r>
              <a:rPr lang="en-US" altLang="zh-CN" sz="2000" dirty="0">
                <a:latin typeface="华文中宋" panose="02010600040101010101" pitchFamily="2" charset="-122"/>
                <a:ea typeface="华文中宋" panose="02010600040101010101" pitchFamily="2" charset="-122"/>
              </a:rPr>
              <a:t>11</a:t>
            </a:r>
            <a:r>
              <a:rPr lang="zh-CN" altLang="en-US" sz="2000" dirty="0">
                <a:latin typeface="华文中宋" panose="02010600040101010101" pitchFamily="2" charset="-122"/>
                <a:ea typeface="华文中宋" panose="02010600040101010101" pitchFamily="2" charset="-122"/>
              </a:rPr>
              <a:t>”的数据元素。</a:t>
            </a:r>
            <a:endParaRPr lang="en-US" altLang="zh-CN" sz="2000" dirty="0">
              <a:latin typeface="华文中宋" panose="02010600040101010101" pitchFamily="2" charset="-122"/>
              <a:ea typeface="华文中宋" panose="02010600040101010101" pitchFamily="2" charset="-122"/>
            </a:endParaRPr>
          </a:p>
        </p:txBody>
      </p:sp>
      <p:pic>
        <p:nvPicPr>
          <p:cNvPr id="129028" name="Picture 4" descr="1111">
            <a:extLst>
              <a:ext uri="{FF2B5EF4-FFF2-40B4-BE49-F238E27FC236}">
                <a16:creationId xmlns:a16="http://schemas.microsoft.com/office/drawing/2014/main" id="{CE7F6B38-F0D7-4705-8CDE-2E7C01100D99}"/>
              </a:ext>
            </a:extLst>
          </p:cNvPr>
          <p:cNvPicPr>
            <a:picLocks noGrp="1" noChangeAspect="1" noChangeArrowheads="1"/>
          </p:cNvPicPr>
          <p:nvPr>
            <p:ph sz="quarter" idx="2"/>
          </p:nvPr>
        </p:nvPicPr>
        <p:blipFill>
          <a:blip r:embed="rId3">
            <a:extLst>
              <a:ext uri="{28A0092B-C50C-407E-A947-70E740481C1C}">
                <a14:useLocalDpi xmlns:a14="http://schemas.microsoft.com/office/drawing/2010/main" val="0"/>
              </a:ext>
            </a:extLst>
          </a:blip>
          <a:srcRect/>
          <a:stretch>
            <a:fillRect/>
          </a:stretch>
        </p:blipFill>
        <p:spPr>
          <a:xfrm>
            <a:off x="165894" y="1623870"/>
            <a:ext cx="8680450" cy="4206875"/>
          </a:xfrm>
          <a:noFill/>
        </p:spPr>
      </p:pic>
      <p:sp>
        <p:nvSpPr>
          <p:cNvPr id="49155" name="灯片编号占位符 7">
            <a:extLst>
              <a:ext uri="{FF2B5EF4-FFF2-40B4-BE49-F238E27FC236}">
                <a16:creationId xmlns:a16="http://schemas.microsoft.com/office/drawing/2014/main" id="{C6A23B9E-94FD-4DE9-979A-377FD46DB78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03109BD7-1A73-4EF4-AA49-D7DDCF70E79B}" type="slidenum">
              <a:rPr lang="zh-CN" altLang="en-US" sz="1400" b="0">
                <a:latin typeface="Arial" panose="020B0604020202020204" pitchFamily="34" charset="0"/>
              </a:rPr>
              <a:pPr>
                <a:spcBef>
                  <a:spcPct val="0"/>
                </a:spcBef>
                <a:buFontTx/>
                <a:buNone/>
              </a:pPr>
              <a:t>20</a:t>
            </a:fld>
            <a:endParaRPr lang="en-US" altLang="zh-CN" sz="1400" b="0">
              <a:latin typeface="Times New Roman" panose="02020603050405020304" pitchFamily="18" charset="0"/>
            </a:endParaRPr>
          </a:p>
        </p:txBody>
      </p:sp>
      <p:sp>
        <p:nvSpPr>
          <p:cNvPr id="129033" name="AutoShape 9">
            <a:hlinkClick r:id="" action="ppaction://noaction">
              <a:snd r:embed="rId4" name="chimes.wav"/>
            </a:hlinkClick>
            <a:extLst>
              <a:ext uri="{FF2B5EF4-FFF2-40B4-BE49-F238E27FC236}">
                <a16:creationId xmlns:a16="http://schemas.microsoft.com/office/drawing/2014/main" id="{E93FA762-335A-4DEB-892E-AC149ECD60C4}"/>
              </a:ext>
            </a:extLst>
          </p:cNvPr>
          <p:cNvSpPr>
            <a:spLocks noChangeArrowheads="1"/>
          </p:cNvSpPr>
          <p:nvPr/>
        </p:nvSpPr>
        <p:spPr bwMode="auto">
          <a:xfrm>
            <a:off x="179388" y="3573463"/>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10" name="Rectangle 2">
            <a:extLst>
              <a:ext uri="{FF2B5EF4-FFF2-40B4-BE49-F238E27FC236}">
                <a16:creationId xmlns:a16="http://schemas.microsoft.com/office/drawing/2014/main" id="{2879AB28-49ED-4FE7-B02F-D0CA6CE4FBA4}"/>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p:timing>
    <p:tnLst>
      <p:par>
        <p:cTn id="1" dur="indefinite" restart="never" nodeType="tmRoot">
          <p:childTnLst>
            <p:seq concurrent="1" nextAc="seek">
              <p:cTn id="2" restart="whenNotActive" fill="hold" evtFilter="cancelBubble" nodeType="interactiveSeq">
                <p:stCondLst>
                  <p:cond evt="onClick" delay="0">
                    <p:tgtEl>
                      <p:spTgt spid="129033"/>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ntr" presetSubtype="0" fill="hold" nodeType="clickEffect">
                                  <p:stCondLst>
                                    <p:cond delay="0"/>
                                  </p:stCondLst>
                                  <p:childTnLst>
                                    <p:set>
                                      <p:cBhvr>
                                        <p:cTn id="6" dur="1" fill="hold">
                                          <p:stCondLst>
                                            <p:cond delay="0"/>
                                          </p:stCondLst>
                                        </p:cTn>
                                        <p:tgtEl>
                                          <p:spTgt spid="129028"/>
                                        </p:tgtEl>
                                        <p:attrNameLst>
                                          <p:attrName>style.visibility</p:attrName>
                                        </p:attrNameLst>
                                      </p:cBhvr>
                                      <p:to>
                                        <p:strVal val="visible"/>
                                      </p:to>
                                    </p:set>
                                    <p:anim calcmode="lin" valueType="num">
                                      <p:cBhvr>
                                        <p:cTn id="7" dur="1000" fill="hold"/>
                                        <p:tgtEl>
                                          <p:spTgt spid="129028"/>
                                        </p:tgtEl>
                                        <p:attrNameLst>
                                          <p:attrName>ppt_w</p:attrName>
                                        </p:attrNameLst>
                                      </p:cBhvr>
                                      <p:tavLst>
                                        <p:tav tm="0">
                                          <p:val>
                                            <p:fltVal val="0"/>
                                          </p:val>
                                        </p:tav>
                                        <p:tav tm="100000">
                                          <p:val>
                                            <p:strVal val="#ppt_w"/>
                                          </p:val>
                                        </p:tav>
                                      </p:tavLst>
                                    </p:anim>
                                    <p:anim calcmode="lin" valueType="num">
                                      <p:cBhvr>
                                        <p:cTn id="8" dur="1000" fill="hold"/>
                                        <p:tgtEl>
                                          <p:spTgt spid="129028"/>
                                        </p:tgtEl>
                                        <p:attrNameLst>
                                          <p:attrName>ppt_h</p:attrName>
                                        </p:attrNameLst>
                                      </p:cBhvr>
                                      <p:tavLst>
                                        <p:tav tm="0">
                                          <p:val>
                                            <p:fltVal val="0"/>
                                          </p:val>
                                        </p:tav>
                                        <p:tav tm="100000">
                                          <p:val>
                                            <p:strVal val="#ppt_h"/>
                                          </p:val>
                                        </p:tav>
                                      </p:tavLst>
                                    </p:anim>
                                    <p:animEffect transition="in" filter="fade">
                                      <p:cBhvr>
                                        <p:cTn id="9" dur="1000"/>
                                        <p:tgtEl>
                                          <p:spTgt spid="129028"/>
                                        </p:tgtEl>
                                      </p:cBhvr>
                                    </p:animEffect>
                                  </p:childTnLst>
                                  <p:subTnLst>
                                    <p:set>
                                      <p:cBhvr override="childStyle">
                                        <p:cTn dur="1" fill="hold" display="0" masterRel="nextClick" afterEffect="1"/>
                                        <p:tgtEl>
                                          <p:spTgt spid="129028"/>
                                        </p:tgtEl>
                                        <p:attrNameLst>
                                          <p:attrName>style.visibility</p:attrName>
                                        </p:attrNameLst>
                                      </p:cBhvr>
                                      <p:to>
                                        <p:strVal val="hidden"/>
                                      </p:to>
                                    </p:set>
                                  </p:subTnLst>
                                </p:cTn>
                              </p:par>
                            </p:childTnLst>
                          </p:cTn>
                        </p:par>
                      </p:childTnLst>
                    </p:cTn>
                  </p:par>
                </p:childTnLst>
              </p:cTn>
              <p:nextCondLst>
                <p:cond evt="onClick" delay="0">
                  <p:tgtEl>
                    <p:spTgt spid="129033"/>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a:extLst>
              <a:ext uri="{FF2B5EF4-FFF2-40B4-BE49-F238E27FC236}">
                <a16:creationId xmlns:a16="http://schemas.microsoft.com/office/drawing/2014/main" id="{331F5D59-4FDC-4CDA-8E9D-C2B8200C3CCF}"/>
              </a:ext>
            </a:extLst>
          </p:cNvPr>
          <p:cNvSpPr>
            <a:spLocks noGrp="1" noChangeArrowheads="1"/>
          </p:cNvSpPr>
          <p:nvPr>
            <p:ph type="body" sz="half" idx="1"/>
          </p:nvPr>
        </p:nvSpPr>
        <p:spPr>
          <a:xfrm>
            <a:off x="179388" y="1341015"/>
            <a:ext cx="8856662" cy="5040313"/>
          </a:xfrm>
        </p:spPr>
        <p:txBody>
          <a:bodyPr/>
          <a:lstStyle/>
          <a:p>
            <a:r>
              <a:rPr lang="zh-CN" altLang="en-US" sz="2800" dirty="0">
                <a:latin typeface="华文中宋" panose="02010600040101010101" pitchFamily="2" charset="-122"/>
                <a:ea typeface="华文中宋" panose="02010600040101010101" pitchFamily="2" charset="-122"/>
              </a:rPr>
              <a:t>查找方法 </a:t>
            </a:r>
            <a:r>
              <a:rPr lang="en-US" altLang="zh-CN" sz="2800" dirty="0">
                <a:latin typeface="华文中宋" panose="02010600040101010101" pitchFamily="2" charset="-122"/>
                <a:ea typeface="华文中宋" panose="02010600040101010101" pitchFamily="2" charset="-122"/>
              </a:rPr>
              <a:t>----</a:t>
            </a:r>
            <a:r>
              <a:rPr lang="zh-CN" altLang="en-US" sz="2800" dirty="0">
                <a:latin typeface="华文中宋" panose="02010600040101010101" pitchFamily="2" charset="-122"/>
                <a:ea typeface="华文中宋" panose="02010600040101010101" pitchFamily="2" charset="-122"/>
              </a:rPr>
              <a:t>哈希表与查找</a:t>
            </a:r>
          </a:p>
          <a:p>
            <a:pPr lvl="1"/>
            <a:r>
              <a:rPr lang="zh-CN" altLang="en-US" sz="2400" dirty="0">
                <a:latin typeface="华文中宋" panose="02010600040101010101" pitchFamily="2" charset="-122"/>
                <a:ea typeface="华文中宋" panose="02010600040101010101" pitchFamily="2" charset="-122"/>
              </a:rPr>
              <a:t>查找性能</a:t>
            </a:r>
            <a:endParaRPr lang="en-US" altLang="zh-CN" sz="2400" dirty="0">
              <a:latin typeface="华文中宋" panose="02010600040101010101" pitchFamily="2" charset="-122"/>
              <a:ea typeface="华文中宋" panose="02010600040101010101" pitchFamily="2" charset="-122"/>
            </a:endParaRPr>
          </a:p>
          <a:p>
            <a:pPr lvl="2"/>
            <a:r>
              <a:rPr lang="zh-CN" altLang="en-US" sz="2000" dirty="0">
                <a:latin typeface="华文中宋" panose="02010600040101010101" pitchFamily="2" charset="-122"/>
                <a:ea typeface="华文中宋" panose="02010600040101010101" pitchFamily="2" charset="-122"/>
              </a:rPr>
              <a:t>采用不同的哈希函数以及不同的解决冲突的方法，查找长度不同</a:t>
            </a:r>
          </a:p>
          <a:p>
            <a:pPr lvl="2"/>
            <a:r>
              <a:rPr lang="zh-CN" altLang="en-US" sz="2000" dirty="0">
                <a:latin typeface="华文中宋" panose="02010600040101010101" pitchFamily="2" charset="-122"/>
                <a:ea typeface="华文中宋" panose="02010600040101010101" pitchFamily="2" charset="-122"/>
              </a:rPr>
              <a:t>但要小于顺序查找和对分查找</a:t>
            </a:r>
            <a:endParaRPr lang="en-US" altLang="zh-CN" sz="2000" dirty="0">
              <a:latin typeface="华文中宋" panose="02010600040101010101" pitchFamily="2" charset="-122"/>
              <a:ea typeface="华文中宋" panose="02010600040101010101" pitchFamily="2" charset="-122"/>
            </a:endParaRPr>
          </a:p>
          <a:p>
            <a:pPr lvl="2"/>
            <a:r>
              <a:rPr lang="zh-CN" altLang="en-US" sz="2000" dirty="0">
                <a:latin typeface="华文中宋" panose="02010600040101010101" pitchFamily="2" charset="-122"/>
                <a:ea typeface="华文中宋" panose="02010600040101010101" pitchFamily="2" charset="-122"/>
              </a:rPr>
              <a:t>查找长度不是记录</a:t>
            </a:r>
            <a:r>
              <a:rPr lang="en-US" altLang="zh-CN" sz="2000" dirty="0">
                <a:latin typeface="华文中宋" panose="02010600040101010101" pitchFamily="2" charset="-122"/>
                <a:ea typeface="华文中宋" panose="02010600040101010101" pitchFamily="2" charset="-122"/>
              </a:rPr>
              <a:t>n</a:t>
            </a:r>
            <a:r>
              <a:rPr lang="zh-CN" altLang="en-US" sz="2000" dirty="0">
                <a:latin typeface="华文中宋" panose="02010600040101010101" pitchFamily="2" charset="-122"/>
                <a:ea typeface="华文中宋" panose="02010600040101010101" pitchFamily="2" charset="-122"/>
              </a:rPr>
              <a:t>的函数，而和装填系数</a:t>
            </a:r>
            <a:r>
              <a:rPr lang="en-US" altLang="zh-CN" sz="2000" dirty="0">
                <a:latin typeface="华文中宋" panose="02010600040101010101" pitchFamily="2" charset="-122"/>
                <a:ea typeface="华文中宋" panose="02010600040101010101" pitchFamily="2" charset="-122"/>
              </a:rPr>
              <a:t>a</a:t>
            </a:r>
            <a:r>
              <a:rPr lang="zh-CN" altLang="en-US" sz="2000" dirty="0">
                <a:latin typeface="华文中宋" panose="02010600040101010101" pitchFamily="2" charset="-122"/>
                <a:ea typeface="华文中宋" panose="02010600040101010101" pitchFamily="2" charset="-122"/>
              </a:rPr>
              <a:t>有关</a:t>
            </a:r>
          </a:p>
          <a:p>
            <a:pPr lvl="2"/>
            <a:r>
              <a:rPr lang="zh-CN" altLang="en-US" sz="2000" dirty="0">
                <a:latin typeface="华文中宋" panose="02010600040101010101" pitchFamily="2" charset="-122"/>
                <a:ea typeface="华文中宋" panose="02010600040101010101" pitchFamily="2" charset="-122"/>
              </a:rPr>
              <a:t>一般情况下，哈希函数均匀时的平均查找长度：</a:t>
            </a:r>
          </a:p>
          <a:p>
            <a:pPr lvl="3"/>
            <a:endParaRPr lang="zh-CN" altLang="en-US" sz="1800" dirty="0">
              <a:latin typeface="华文中宋" panose="02010600040101010101" pitchFamily="2" charset="-122"/>
              <a:ea typeface="华文中宋" panose="02010600040101010101" pitchFamily="2" charset="-122"/>
            </a:endParaRPr>
          </a:p>
          <a:p>
            <a:pPr lvl="3"/>
            <a:r>
              <a:rPr lang="zh-CN" altLang="en-US" sz="1800" dirty="0">
                <a:latin typeface="华文中宋" panose="02010600040101010101" pitchFamily="2" charset="-122"/>
                <a:ea typeface="华文中宋" panose="02010600040101010101" pitchFamily="2" charset="-122"/>
              </a:rPr>
              <a:t>线性探测：</a:t>
            </a:r>
          </a:p>
          <a:p>
            <a:pPr lvl="3"/>
            <a:endParaRPr lang="zh-CN" altLang="en-US" sz="1800" dirty="0">
              <a:latin typeface="华文中宋" panose="02010600040101010101" pitchFamily="2" charset="-122"/>
              <a:ea typeface="华文中宋" panose="02010600040101010101" pitchFamily="2" charset="-122"/>
            </a:endParaRPr>
          </a:p>
          <a:p>
            <a:pPr lvl="3"/>
            <a:r>
              <a:rPr lang="zh-CN" altLang="en-US" sz="1800" dirty="0">
                <a:latin typeface="华文中宋" panose="02010600040101010101" pitchFamily="2" charset="-122"/>
                <a:ea typeface="华文中宋" panose="02010600040101010101" pitchFamily="2" charset="-122"/>
              </a:rPr>
              <a:t>随机或平方探测：</a:t>
            </a:r>
          </a:p>
          <a:p>
            <a:pPr lvl="3"/>
            <a:endParaRPr lang="en-US" altLang="zh-CN" sz="1800" dirty="0">
              <a:latin typeface="华文中宋" panose="02010600040101010101" pitchFamily="2" charset="-122"/>
              <a:ea typeface="华文中宋" panose="02010600040101010101" pitchFamily="2" charset="-122"/>
            </a:endParaRPr>
          </a:p>
          <a:p>
            <a:pPr lvl="3"/>
            <a:r>
              <a:rPr lang="en-US" altLang="zh-CN" sz="1800" dirty="0">
                <a:latin typeface="华文中宋" panose="02010600040101010101" pitchFamily="2" charset="-122"/>
                <a:ea typeface="华文中宋" panose="02010600040101010101" pitchFamily="2" charset="-122"/>
              </a:rPr>
              <a:t>……</a:t>
            </a:r>
          </a:p>
          <a:p>
            <a:pPr lvl="2"/>
            <a:endParaRPr lang="en-US" altLang="zh-CN" sz="2000" dirty="0">
              <a:latin typeface="华文中宋" panose="02010600040101010101" pitchFamily="2" charset="-122"/>
              <a:ea typeface="华文中宋" panose="02010600040101010101" pitchFamily="2" charset="-122"/>
            </a:endParaRPr>
          </a:p>
        </p:txBody>
      </p:sp>
      <p:sp>
        <p:nvSpPr>
          <p:cNvPr id="51202" name="灯片编号占位符 7">
            <a:extLst>
              <a:ext uri="{FF2B5EF4-FFF2-40B4-BE49-F238E27FC236}">
                <a16:creationId xmlns:a16="http://schemas.microsoft.com/office/drawing/2014/main" id="{4B925DF6-7BA1-467F-B7EF-7B9E4B534AF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83F8ADD2-F644-4F36-843C-EC6D31856117}" type="slidenum">
              <a:rPr lang="zh-CN" altLang="en-US" sz="1400" b="0">
                <a:latin typeface="Arial" panose="020B0604020202020204" pitchFamily="34" charset="0"/>
              </a:rPr>
              <a:pPr>
                <a:spcBef>
                  <a:spcPct val="0"/>
                </a:spcBef>
                <a:buFontTx/>
                <a:buNone/>
              </a:pPr>
              <a:t>21</a:t>
            </a:fld>
            <a:endParaRPr lang="en-US" altLang="zh-CN" sz="1400" b="0">
              <a:latin typeface="Times New Roman" panose="02020603050405020304" pitchFamily="18" charset="0"/>
            </a:endParaRPr>
          </a:p>
        </p:txBody>
      </p:sp>
      <p:graphicFrame>
        <p:nvGraphicFramePr>
          <p:cNvPr id="51204" name="Object 5">
            <a:extLst>
              <a:ext uri="{FF2B5EF4-FFF2-40B4-BE49-F238E27FC236}">
                <a16:creationId xmlns:a16="http://schemas.microsoft.com/office/drawing/2014/main" id="{41A800AA-4C52-4FE9-8C4F-05312BDD98F7}"/>
              </a:ext>
            </a:extLst>
          </p:cNvPr>
          <p:cNvGraphicFramePr>
            <a:graphicFrameLocks noChangeAspect="1"/>
          </p:cNvGraphicFramePr>
          <p:nvPr>
            <p:extLst>
              <p:ext uri="{D42A27DB-BD31-4B8C-83A1-F6EECF244321}">
                <p14:modId xmlns:p14="http://schemas.microsoft.com/office/powerpoint/2010/main" val="2708046572"/>
              </p:ext>
            </p:extLst>
          </p:nvPr>
        </p:nvGraphicFramePr>
        <p:xfrm>
          <a:off x="3059113" y="3913162"/>
          <a:ext cx="2055812" cy="692150"/>
        </p:xfrm>
        <a:graphic>
          <a:graphicData uri="http://schemas.openxmlformats.org/presentationml/2006/ole">
            <mc:AlternateContent xmlns:mc="http://schemas.openxmlformats.org/markup-compatibility/2006">
              <mc:Choice xmlns:v="urn:schemas-microsoft-com:vml" Requires="v">
                <p:oleObj spid="_x0000_s6256" name="Equation" r:id="rId4" imgW="1162173" imgH="361783" progId="Equation.DSMT4">
                  <p:embed/>
                </p:oleObj>
              </mc:Choice>
              <mc:Fallback>
                <p:oleObj name="Equation" r:id="rId4" imgW="1162173" imgH="361783" progId="Equation.DSMT4">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59113" y="3913162"/>
                        <a:ext cx="2055812"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1206" name="Object 15">
            <a:extLst>
              <a:ext uri="{FF2B5EF4-FFF2-40B4-BE49-F238E27FC236}">
                <a16:creationId xmlns:a16="http://schemas.microsoft.com/office/drawing/2014/main" id="{EDAEF8C6-D6AA-437C-8628-218A694472D5}"/>
              </a:ext>
            </a:extLst>
          </p:cNvPr>
          <p:cNvGraphicFramePr>
            <a:graphicFrameLocks noChangeAspect="1"/>
          </p:cNvGraphicFramePr>
          <p:nvPr>
            <p:extLst>
              <p:ext uri="{D42A27DB-BD31-4B8C-83A1-F6EECF244321}">
                <p14:modId xmlns:p14="http://schemas.microsoft.com/office/powerpoint/2010/main" val="1573408868"/>
              </p:ext>
            </p:extLst>
          </p:nvPr>
        </p:nvGraphicFramePr>
        <p:xfrm>
          <a:off x="3708400" y="4546575"/>
          <a:ext cx="2230438" cy="682625"/>
        </p:xfrm>
        <a:graphic>
          <a:graphicData uri="http://schemas.openxmlformats.org/presentationml/2006/ole">
            <mc:AlternateContent xmlns:mc="http://schemas.openxmlformats.org/markup-compatibility/2006">
              <mc:Choice xmlns:v="urn:schemas-microsoft-com:vml" Requires="v">
                <p:oleObj spid="_x0000_s6257" name="Equation" r:id="rId6" imgW="1152456" imgH="323901" progId="Equation.DSMT4">
                  <p:embed/>
                </p:oleObj>
              </mc:Choice>
              <mc:Fallback>
                <p:oleObj name="Equation" r:id="rId6" imgW="1152456" imgH="323901" progId="Equation.DSMT4">
                  <p:embed/>
                  <p:pic>
                    <p:nvPicPr>
                      <p:cNvPr id="0" name="Object 1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08400" y="4546575"/>
                        <a:ext cx="2230438"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9" name="Rectangle 2">
            <a:extLst>
              <a:ext uri="{FF2B5EF4-FFF2-40B4-BE49-F238E27FC236}">
                <a16:creationId xmlns:a16="http://schemas.microsoft.com/office/drawing/2014/main" id="{1FF874C9-6EA4-43E1-BD4F-B93BE41CCDFD}"/>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3">
            <a:extLst>
              <a:ext uri="{FF2B5EF4-FFF2-40B4-BE49-F238E27FC236}">
                <a16:creationId xmlns:a16="http://schemas.microsoft.com/office/drawing/2014/main" id="{4D227782-1C5A-4B06-8478-2C204CF58D4E}"/>
              </a:ext>
            </a:extLst>
          </p:cNvPr>
          <p:cNvSpPr>
            <a:spLocks noGrp="1" noChangeArrowheads="1"/>
          </p:cNvSpPr>
          <p:nvPr>
            <p:ph idx="1"/>
          </p:nvPr>
        </p:nvSpPr>
        <p:spPr>
          <a:xfrm>
            <a:off x="201488" y="1296491"/>
            <a:ext cx="8763000" cy="5876925"/>
          </a:xfrm>
        </p:spPr>
        <p:txBody>
          <a:bodyPr>
            <a:normAutofit lnSpcReduction="10000"/>
          </a:bodyPr>
          <a:lstStyle/>
          <a:p>
            <a:pPr marL="285750" indent="-285750">
              <a:defRPr/>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排序（</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sorting）：</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数据处理中最基本的操作之一</a:t>
            </a:r>
          </a:p>
          <a:p>
            <a:pPr marL="862013"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设有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n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个记录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R</a:t>
            </a:r>
            <a:r>
              <a:rPr lang="en-US" altLang="zh-CN" sz="2400" baseline="-25000" dirty="0">
                <a:latin typeface="Times New Roman" panose="02020603050405020304" pitchFamily="18" charset="0"/>
                <a:ea typeface="华文中宋" panose="02010600040101010101" pitchFamily="2" charset="-122"/>
                <a:cs typeface="Times New Roman" panose="02020603050405020304" pitchFamily="18" charset="0"/>
              </a:rPr>
              <a:t>1</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 R</a:t>
            </a:r>
            <a:r>
              <a:rPr lang="en-US" altLang="zh-CN" sz="2400" baseline="-25000" dirty="0">
                <a:latin typeface="Times New Roman" panose="02020603050405020304" pitchFamily="18" charset="0"/>
                <a:ea typeface="华文中宋" panose="02010600040101010101" pitchFamily="2" charset="-122"/>
                <a:cs typeface="Times New Roman" panose="02020603050405020304" pitchFamily="18" charset="0"/>
              </a:rPr>
              <a:t>2</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 … , </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R</a:t>
            </a:r>
            <a:r>
              <a:rPr lang="en-US" altLang="zh-CN" sz="2400" baseline="-25000" dirty="0" err="1">
                <a:latin typeface="Times New Roman" panose="02020603050405020304" pitchFamily="18" charset="0"/>
                <a:ea typeface="华文中宋" panose="02010600040101010101" pitchFamily="2" charset="-122"/>
                <a:cs typeface="Times New Roman" panose="02020603050405020304" pitchFamily="18" charset="0"/>
              </a:rPr>
              <a:t>n</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相应的关键字为{</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K</a:t>
            </a:r>
            <a:r>
              <a:rPr lang="en-US" altLang="zh-CN" sz="2400" baseline="-25000" dirty="0">
                <a:latin typeface="Times New Roman" panose="02020603050405020304" pitchFamily="18" charset="0"/>
                <a:ea typeface="华文中宋" panose="02010600040101010101" pitchFamily="2" charset="-122"/>
                <a:cs typeface="Times New Roman" panose="02020603050405020304" pitchFamily="18" charset="0"/>
              </a:rPr>
              <a:t>1</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 K</a:t>
            </a:r>
            <a:r>
              <a:rPr lang="en-US" altLang="zh-CN" sz="2400" baseline="-25000" dirty="0">
                <a:latin typeface="Times New Roman" panose="02020603050405020304" pitchFamily="18" charset="0"/>
                <a:ea typeface="华文中宋" panose="02010600040101010101" pitchFamily="2" charset="-122"/>
                <a:cs typeface="Times New Roman" panose="02020603050405020304" pitchFamily="18" charset="0"/>
              </a:rPr>
              <a:t>2</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 … , </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K</a:t>
            </a:r>
            <a:r>
              <a:rPr lang="en-US" altLang="zh-CN" sz="2400" baseline="-25000" dirty="0" err="1">
                <a:latin typeface="Times New Roman" panose="02020603050405020304" pitchFamily="18" charset="0"/>
                <a:ea typeface="华文中宋" panose="02010600040101010101" pitchFamily="2" charset="-122"/>
                <a:cs typeface="Times New Roman" panose="02020603050405020304" pitchFamily="18" charset="0"/>
              </a:rPr>
              <a:t>n</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p>
          <a:p>
            <a:pPr marL="862013"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排序的</a:t>
            </a:r>
            <a:r>
              <a:rPr lang="zh-CN" altLang="en-US"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研究内容</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a:t>
            </a:r>
          </a:p>
          <a:p>
            <a:pPr marL="1333500" lvl="2">
              <a:defRPr/>
            </a:pPr>
            <a:r>
              <a:rPr lang="zh-CN" altLang="en-US" sz="2000"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rPr>
              <a:t>确定一种排列</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P</a:t>
            </a:r>
            <a:r>
              <a:rPr lang="en-US" altLang="zh-CN" sz="2000" baseline="-25000" dirty="0">
                <a:latin typeface="Times New Roman" panose="02020603050405020304" pitchFamily="18" charset="0"/>
                <a:ea typeface="华文中宋" panose="02010600040101010101" pitchFamily="2" charset="-122"/>
                <a:cs typeface="Times New Roman" panose="02020603050405020304" pitchFamily="18" charset="0"/>
              </a:rPr>
              <a:t>1</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P</a:t>
            </a:r>
            <a:r>
              <a:rPr lang="en-US" altLang="zh-CN" sz="2000" baseline="-25000" dirty="0">
                <a:latin typeface="Times New Roman" panose="02020603050405020304" pitchFamily="18" charset="0"/>
                <a:ea typeface="华文中宋" panose="02010600040101010101" pitchFamily="2" charset="-122"/>
                <a:cs typeface="Times New Roman" panose="02020603050405020304" pitchFamily="18" charset="0"/>
              </a:rPr>
              <a:t>2</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 ,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P</a:t>
            </a:r>
            <a:r>
              <a:rPr lang="en-US" altLang="zh-CN" sz="2000" baseline="-25000" dirty="0" err="1">
                <a:latin typeface="Times New Roman" panose="02020603050405020304" pitchFamily="18" charset="0"/>
                <a:ea typeface="华文中宋" panose="02010600040101010101" pitchFamily="2" charset="-122"/>
                <a:cs typeface="Times New Roman" panose="02020603050405020304" pitchFamily="18" charset="0"/>
              </a:rPr>
              <a:t>n</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使关键字满足递增或递减的关系：</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Kp</a:t>
            </a:r>
            <a:r>
              <a:rPr lang="en-US" altLang="zh-CN" sz="2000" baseline="-25000" dirty="0">
                <a:latin typeface="Times New Roman" panose="02020603050405020304" pitchFamily="18" charset="0"/>
                <a:ea typeface="华文中宋" panose="02010600040101010101" pitchFamily="2" charset="-122"/>
                <a:cs typeface="Times New Roman" panose="02020603050405020304" pitchFamily="18" charset="0"/>
              </a:rPr>
              <a:t>1</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≤Kp</a:t>
            </a:r>
            <a:r>
              <a:rPr lang="en-US" altLang="zh-CN" sz="2000" baseline="-25000" dirty="0">
                <a:latin typeface="Times New Roman" panose="02020603050405020304" pitchFamily="18" charset="0"/>
                <a:ea typeface="华文中宋" panose="02010600040101010101" pitchFamily="2" charset="-122"/>
                <a:cs typeface="Times New Roman" panose="02020603050405020304" pitchFamily="18" charset="0"/>
              </a:rPr>
              <a:t>2</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Kp</a:t>
            </a:r>
            <a:r>
              <a:rPr lang="en-US" altLang="zh-CN" sz="2000" baseline="-25000" dirty="0" err="1">
                <a:latin typeface="Times New Roman" panose="02020603050405020304" pitchFamily="18" charset="0"/>
                <a:ea typeface="华文中宋" panose="02010600040101010101" pitchFamily="2" charset="-122"/>
                <a:cs typeface="Times New Roman" panose="02020603050405020304" pitchFamily="18" charset="0"/>
              </a:rPr>
              <a:t>n</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使原序列变为一个按关键字有序的序列：</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{Rp</a:t>
            </a:r>
            <a:r>
              <a:rPr lang="en-US" altLang="zh-CN" sz="2000" baseline="-25000" dirty="0">
                <a:latin typeface="Times New Roman" panose="02020603050405020304" pitchFamily="18" charset="0"/>
                <a:ea typeface="华文中宋" panose="02010600040101010101" pitchFamily="2" charset="-122"/>
                <a:cs typeface="Times New Roman" panose="02020603050405020304" pitchFamily="18" charset="0"/>
              </a:rPr>
              <a:t>1</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Rp</a:t>
            </a:r>
            <a:r>
              <a:rPr lang="en-US" altLang="zh-CN" sz="2000" baseline="-25000" dirty="0">
                <a:latin typeface="Times New Roman" panose="02020603050405020304" pitchFamily="18" charset="0"/>
                <a:ea typeface="华文中宋" panose="02010600040101010101" pitchFamily="2" charset="-122"/>
                <a:cs typeface="Times New Roman" panose="02020603050405020304" pitchFamily="18" charset="0"/>
              </a:rPr>
              <a:t>2</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 ,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Rp</a:t>
            </a:r>
            <a:r>
              <a:rPr lang="en-US" altLang="zh-CN" sz="2000" baseline="-25000" dirty="0" err="1">
                <a:latin typeface="Times New Roman" panose="02020603050405020304" pitchFamily="18" charset="0"/>
                <a:ea typeface="华文中宋" panose="02010600040101010101" pitchFamily="2" charset="-122"/>
                <a:cs typeface="Times New Roman" panose="02020603050405020304" pitchFamily="18" charset="0"/>
              </a:rPr>
              <a:t>n</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p>
          <a:p>
            <a:pPr marL="1333500" lvl="2">
              <a:defRPr/>
            </a:pPr>
            <a:r>
              <a:rPr lang="zh-CN" altLang="en-US" sz="2000"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rPr>
              <a:t>排序的效率</a:t>
            </a:r>
          </a:p>
          <a:p>
            <a:pPr marL="862013" lvl="1">
              <a:defRPr/>
            </a:pPr>
            <a:r>
              <a:rPr lang="zh-CN" altLang="en-US"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稳定 与 不稳定</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：对</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K</a:t>
            </a:r>
            <a:r>
              <a:rPr lang="en-US" altLang="zh-CN" sz="2400" baseline="-250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K</a:t>
            </a:r>
            <a:r>
              <a:rPr lang="en-US" altLang="zh-CN" sz="2400" baseline="-25000" dirty="0" err="1">
                <a:latin typeface="Times New Roman" panose="02020603050405020304" pitchFamily="18" charset="0"/>
                <a:ea typeface="华文中宋" panose="02010600040101010101" pitchFamily="2" charset="-122"/>
                <a:cs typeface="Times New Roman" panose="02020603050405020304" pitchFamily="18" charset="0"/>
              </a:rPr>
              <a:t>j</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i≠j</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且1</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i,j≤n</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），在排序前 </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R</a:t>
            </a:r>
            <a:r>
              <a:rPr lang="en-US" altLang="zh-CN" sz="2400" baseline="-25000" dirty="0" err="1">
                <a:latin typeface="Times New Roman" panose="02020603050405020304" pitchFamily="18" charset="0"/>
                <a:ea typeface="华文中宋" panose="02010600040101010101" pitchFamily="2" charset="-122"/>
                <a:cs typeface="Times New Roman" panose="02020603050405020304" pitchFamily="18" charset="0"/>
              </a:rPr>
              <a:t>i</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领先于 </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R</a:t>
            </a:r>
            <a:r>
              <a:rPr lang="en-US" altLang="zh-CN" sz="2400" baseline="-25000" dirty="0" err="1">
                <a:latin typeface="Times New Roman" panose="02020603050405020304" pitchFamily="18" charset="0"/>
                <a:ea typeface="华文中宋" panose="02010600040101010101" pitchFamily="2" charset="-122"/>
                <a:cs typeface="Times New Roman" panose="02020603050405020304" pitchFamily="18" charset="0"/>
              </a:rPr>
              <a:t>j</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a:t>
            </a:r>
          </a:p>
          <a:p>
            <a:pPr marL="1333500"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如果在排序后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R</a:t>
            </a:r>
            <a:r>
              <a:rPr lang="en-US" altLang="zh-CN" sz="2000" baseline="-25000" dirty="0" err="1">
                <a:latin typeface="Times New Roman" panose="02020603050405020304" pitchFamily="18" charset="0"/>
                <a:ea typeface="华文中宋" panose="02010600040101010101" pitchFamily="2" charset="-122"/>
                <a:cs typeface="Times New Roman" panose="02020603050405020304" pitchFamily="18" charset="0"/>
              </a:rPr>
              <a:t>i</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仍领先于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R</a:t>
            </a:r>
            <a:r>
              <a:rPr lang="en-US" altLang="zh-CN" sz="2000" baseline="-25000" dirty="0" err="1">
                <a:latin typeface="Times New Roman" panose="02020603050405020304" pitchFamily="18" charset="0"/>
                <a:ea typeface="华文中宋" panose="02010600040101010101" pitchFamily="2" charset="-122"/>
                <a:cs typeface="Times New Roman" panose="02020603050405020304" pitchFamily="18" charset="0"/>
              </a:rPr>
              <a:t>j</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，则称此排序方法是稳定的</a:t>
            </a:r>
          </a:p>
          <a:p>
            <a:pPr marL="1333500" lvl="2">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如果在排序后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R</a:t>
            </a:r>
            <a:r>
              <a:rPr lang="en-US" altLang="zh-CN" sz="2000" baseline="-25000" dirty="0" err="1">
                <a:latin typeface="Times New Roman" panose="02020603050405020304" pitchFamily="18" charset="0"/>
                <a:ea typeface="华文中宋" panose="02010600040101010101" pitchFamily="2" charset="-122"/>
                <a:cs typeface="Times New Roman" panose="02020603050405020304" pitchFamily="18" charset="0"/>
              </a:rPr>
              <a:t>i</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落后于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R</a:t>
            </a:r>
            <a:r>
              <a:rPr lang="en-US" altLang="zh-CN" sz="2000" baseline="-25000" dirty="0" err="1">
                <a:latin typeface="Times New Roman" panose="02020603050405020304" pitchFamily="18" charset="0"/>
                <a:ea typeface="华文中宋" panose="02010600040101010101" pitchFamily="2" charset="-122"/>
                <a:cs typeface="Times New Roman" panose="02020603050405020304" pitchFamily="18" charset="0"/>
              </a:rPr>
              <a:t>j</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，则称此排序方法是不稳定的</a:t>
            </a:r>
          </a:p>
          <a:p>
            <a:pPr marL="862013" lvl="1">
              <a:defRPr/>
            </a:pPr>
            <a:r>
              <a:rPr lang="zh-CN" altLang="en-US"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内排序</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：记录都放在内存储器内，排序过程在内存中进行</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defRPr/>
            </a:pPr>
            <a:r>
              <a:rPr lang="zh-CN" altLang="en-US"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外排序</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：记录可以放在外存储器，排序过程中需要对外存进行访问</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52226" name="灯片编号占位符 5">
            <a:extLst>
              <a:ext uri="{FF2B5EF4-FFF2-40B4-BE49-F238E27FC236}">
                <a16:creationId xmlns:a16="http://schemas.microsoft.com/office/drawing/2014/main" id="{5FB7073A-2DED-4F3C-BA7F-341F071D823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33576060-4BD8-49F0-B7E0-6F8FC9BCA0F9}" type="slidenum">
              <a:rPr lang="zh-CN" altLang="en-US" sz="1400" b="0">
                <a:latin typeface="Arial" panose="020B0604020202020204" pitchFamily="34" charset="0"/>
              </a:rPr>
              <a:pPr>
                <a:spcBef>
                  <a:spcPct val="0"/>
                </a:spcBef>
                <a:buFontTx/>
                <a:buNone/>
              </a:pPr>
              <a:t>22</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A864E112-545B-4199-8682-5E81508AD621}"/>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a:extLst>
              <a:ext uri="{FF2B5EF4-FFF2-40B4-BE49-F238E27FC236}">
                <a16:creationId xmlns:a16="http://schemas.microsoft.com/office/drawing/2014/main" id="{F911AD18-3E62-4EFB-994C-CCD70648A1D8}"/>
              </a:ext>
            </a:extLst>
          </p:cNvPr>
          <p:cNvSpPr>
            <a:spLocks noGrp="1" noChangeArrowheads="1"/>
          </p:cNvSpPr>
          <p:nvPr>
            <p:ph idx="1"/>
          </p:nvPr>
        </p:nvSpPr>
        <p:spPr>
          <a:xfrm>
            <a:off x="107950" y="1340768"/>
            <a:ext cx="8763000" cy="4968875"/>
          </a:xfrm>
        </p:spPr>
        <p:txBody>
          <a:bodyPr/>
          <a:lstStyle/>
          <a:p>
            <a:pPr marL="285750" indent="-285750">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排序（</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sorting)</a:t>
            </a:r>
          </a:p>
          <a:p>
            <a:pPr marL="862013" lvl="1">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内排序</a:t>
            </a:r>
            <a:r>
              <a:rPr lang="zh-CN" altLang="en-US"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分类</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（以下只介绍内排序）：</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90000"/>
              </a:lnSpc>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选择排序</a:t>
            </a:r>
          </a:p>
          <a:p>
            <a:pPr marL="1333500" lvl="2">
              <a:lnSpc>
                <a:spcPct val="90000"/>
              </a:lnSpc>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插入排序</a:t>
            </a:r>
          </a:p>
          <a:p>
            <a:pPr marL="1333500" lvl="2">
              <a:lnSpc>
                <a:spcPct val="90000"/>
              </a:lnSpc>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交换排序</a:t>
            </a:r>
          </a:p>
          <a:p>
            <a:pPr marL="862013" lvl="1">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排序过程的</a:t>
            </a:r>
            <a:r>
              <a:rPr lang="zh-CN" altLang="en-US"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基本操作</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a:t>
            </a:r>
          </a:p>
          <a:p>
            <a:pPr marL="1333500" lvl="2">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对记录的关键字进行比较</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将记录从一个位置移到另一位置</a:t>
            </a:r>
          </a:p>
          <a:p>
            <a:pPr marL="862013" lvl="1">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排序方法的</a:t>
            </a:r>
            <a:r>
              <a:rPr lang="zh-CN" altLang="en-US"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时间复杂度评估标准</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a:t>
            </a:r>
          </a:p>
          <a:p>
            <a:pPr marL="1333500" lvl="2">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关键字的比较次数</a:t>
            </a:r>
          </a:p>
          <a:p>
            <a:pPr marL="1333500" lvl="2">
              <a:lnSpc>
                <a:spcPct val="9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记录的移动次数</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54274" name="灯片编号占位符 5">
            <a:extLst>
              <a:ext uri="{FF2B5EF4-FFF2-40B4-BE49-F238E27FC236}">
                <a16:creationId xmlns:a16="http://schemas.microsoft.com/office/drawing/2014/main" id="{498E3DFE-8DA6-4935-A7EF-7F2F456B79F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48AE37D2-0B54-4A90-931C-6641821BE4DF}" type="slidenum">
              <a:rPr lang="zh-CN" altLang="en-US" sz="1400" b="0">
                <a:latin typeface="Arial" panose="020B0604020202020204" pitchFamily="34" charset="0"/>
              </a:rPr>
              <a:pPr>
                <a:spcBef>
                  <a:spcPct val="0"/>
                </a:spcBef>
                <a:buFontTx/>
                <a:buNone/>
              </a:pPr>
              <a:t>23</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8A98894B-1C8A-4835-B06C-DBBBF1E8760A}"/>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Rectangle 3">
            <a:extLst>
              <a:ext uri="{FF2B5EF4-FFF2-40B4-BE49-F238E27FC236}">
                <a16:creationId xmlns:a16="http://schemas.microsoft.com/office/drawing/2014/main" id="{77559652-64D5-45A1-964E-C7DEFB078970}"/>
              </a:ext>
            </a:extLst>
          </p:cNvPr>
          <p:cNvSpPr>
            <a:spLocks noGrp="1" noChangeArrowheads="1"/>
          </p:cNvSpPr>
          <p:nvPr>
            <p:ph idx="1"/>
          </p:nvPr>
        </p:nvSpPr>
        <p:spPr>
          <a:xfrm>
            <a:off x="201488" y="1089992"/>
            <a:ext cx="8763000" cy="5867400"/>
          </a:xfrm>
        </p:spPr>
        <p:txBody>
          <a:bodyPr/>
          <a:lstStyle/>
          <a:p>
            <a:pPr marL="285750" indent="-285750">
              <a:lnSpc>
                <a:spcPct val="110000"/>
              </a:lnSpc>
              <a:spcBef>
                <a:spcPct val="0"/>
              </a:spcBef>
            </a:pPr>
            <a:r>
              <a:rPr lang="zh-CN" altLang="en-US" sz="2800" dirty="0">
                <a:latin typeface="华文中宋" panose="02010600040101010101" pitchFamily="2" charset="-122"/>
                <a:ea typeface="华文中宋" panose="02010600040101010101" pitchFamily="2" charset="-122"/>
              </a:rPr>
              <a:t>选择排序</a:t>
            </a:r>
          </a:p>
          <a:p>
            <a:pPr marL="862013" lvl="1">
              <a:lnSpc>
                <a:spcPct val="110000"/>
              </a:lnSpc>
              <a:spcBef>
                <a:spcPct val="0"/>
              </a:spcBef>
            </a:pPr>
            <a:r>
              <a:rPr lang="zh-CN" altLang="en-US" sz="2400" dirty="0">
                <a:solidFill>
                  <a:schemeClr val="tx2"/>
                </a:solidFill>
                <a:latin typeface="华文中宋" panose="02010600040101010101" pitchFamily="2" charset="-122"/>
                <a:ea typeface="华文中宋" panose="02010600040101010101" pitchFamily="2" charset="-122"/>
              </a:rPr>
              <a:t>基本思想</a:t>
            </a:r>
            <a:r>
              <a:rPr lang="zh-CN" altLang="en-US" sz="2400" dirty="0">
                <a:latin typeface="华文中宋" panose="02010600040101010101" pitchFamily="2" charset="-122"/>
                <a:ea typeface="华文中宋" panose="02010600040101010101" pitchFamily="2" charset="-122"/>
              </a:rPr>
              <a:t>：</a:t>
            </a:r>
          </a:p>
          <a:p>
            <a:pPr marL="1333500" lvl="2">
              <a:lnSpc>
                <a:spcPct val="110000"/>
              </a:lnSpc>
              <a:spcBef>
                <a:spcPct val="0"/>
              </a:spcBef>
            </a:pPr>
            <a:r>
              <a:rPr lang="zh-CN" altLang="en-US" sz="2000" dirty="0">
                <a:latin typeface="华文中宋" panose="02010600040101010101" pitchFamily="2" charset="-122"/>
                <a:ea typeface="华文中宋" panose="02010600040101010101" pitchFamily="2" charset="-122"/>
              </a:rPr>
              <a:t>把数据表分为两个区：有序区 和 无序区</a:t>
            </a:r>
          </a:p>
          <a:p>
            <a:pPr marL="1333500" lvl="2">
              <a:lnSpc>
                <a:spcPct val="110000"/>
              </a:lnSpc>
              <a:spcBef>
                <a:spcPct val="0"/>
              </a:spcBef>
            </a:pPr>
            <a:r>
              <a:rPr lang="zh-CN" altLang="en-US" sz="2000" dirty="0">
                <a:latin typeface="华文中宋" panose="02010600040101010101" pitchFamily="2" charset="-122"/>
                <a:ea typeface="华文中宋" panose="02010600040101010101" pitchFamily="2" charset="-122"/>
              </a:rPr>
              <a:t>排序前：有序区＝</a:t>
            </a:r>
            <a:r>
              <a:rPr lang="zh-CN" altLang="en-US" sz="2000" dirty="0">
                <a:latin typeface="华文中宋" panose="02010600040101010101" pitchFamily="2" charset="-122"/>
                <a:ea typeface="华文中宋" panose="02010600040101010101" pitchFamily="2" charset="-122"/>
                <a:sym typeface="Symbol" panose="05050102010706020507" pitchFamily="18" charset="2"/>
              </a:rPr>
              <a:t>；无序区＝原数据表（无序的）</a:t>
            </a:r>
          </a:p>
          <a:p>
            <a:pPr marL="1333500" lvl="2">
              <a:lnSpc>
                <a:spcPct val="110000"/>
              </a:lnSpc>
              <a:spcBef>
                <a:spcPct val="0"/>
              </a:spcBef>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排序过程中：提取无序区中关键字最大（小）的记录放入有序区的顺序位置上；</a:t>
            </a:r>
            <a:r>
              <a:rPr lang="zh-CN" altLang="en-US" sz="2000" dirty="0">
                <a:latin typeface="华文中宋" panose="02010600040101010101" pitchFamily="2" charset="-122"/>
                <a:ea typeface="华文中宋" panose="02010600040101010101" pitchFamily="2" charset="-122"/>
              </a:rPr>
              <a:t>有序区逐渐增大；无序区逐渐缩小</a:t>
            </a:r>
          </a:p>
          <a:p>
            <a:pPr marL="1333500" lvl="2">
              <a:lnSpc>
                <a:spcPct val="110000"/>
              </a:lnSpc>
              <a:spcBef>
                <a:spcPct val="0"/>
              </a:spcBef>
            </a:pPr>
            <a:r>
              <a:rPr lang="zh-CN" altLang="en-US" sz="2000" dirty="0">
                <a:latin typeface="华文中宋" panose="02010600040101010101" pitchFamily="2" charset="-122"/>
                <a:ea typeface="华文中宋" panose="02010600040101010101" pitchFamily="2" charset="-122"/>
              </a:rPr>
              <a:t>排序后：有序区＝有序的数据表；无序区＝ </a:t>
            </a:r>
            <a:r>
              <a:rPr lang="zh-CN" altLang="en-US" sz="2000" dirty="0">
                <a:latin typeface="华文中宋" panose="02010600040101010101" pitchFamily="2" charset="-122"/>
                <a:ea typeface="华文中宋" panose="02010600040101010101" pitchFamily="2" charset="-122"/>
                <a:sym typeface="Symbol" panose="05050102010706020507" pitchFamily="18" charset="2"/>
              </a:rPr>
              <a:t></a:t>
            </a:r>
          </a:p>
          <a:p>
            <a:pPr marL="1333500" lvl="2">
              <a:lnSpc>
                <a:spcPct val="110000"/>
              </a:lnSpc>
              <a:spcBef>
                <a:spcPct val="0"/>
              </a:spcBef>
            </a:pPr>
            <a:endParaRPr lang="zh-CN" altLang="en-US" sz="2000" dirty="0">
              <a:latin typeface="华文中宋" panose="02010600040101010101" pitchFamily="2" charset="-122"/>
              <a:ea typeface="华文中宋" panose="02010600040101010101" pitchFamily="2" charset="-122"/>
              <a:sym typeface="Symbol" panose="05050102010706020507" pitchFamily="18" charset="2"/>
            </a:endParaRPr>
          </a:p>
          <a:p>
            <a:pPr marL="285750" indent="-285750">
              <a:lnSpc>
                <a:spcPct val="110000"/>
              </a:lnSpc>
              <a:spcBef>
                <a:spcPct val="0"/>
              </a:spcBef>
            </a:pPr>
            <a:r>
              <a:rPr lang="zh-CN" altLang="en-US" sz="2800" dirty="0">
                <a:latin typeface="华文中宋" panose="02010600040101010101" pitchFamily="2" charset="-122"/>
                <a:ea typeface="华文中宋" panose="02010600040101010101" pitchFamily="2" charset="-122"/>
                <a:sym typeface="Symbol" panose="05050102010706020507" pitchFamily="18" charset="2"/>
              </a:rPr>
              <a:t>选择排序－</a:t>
            </a:r>
            <a:r>
              <a:rPr lang="zh-CN" altLang="en-US" sz="2800" dirty="0">
                <a:solidFill>
                  <a:schemeClr val="tx2"/>
                </a:solidFill>
                <a:latin typeface="华文中宋" panose="02010600040101010101" pitchFamily="2" charset="-122"/>
                <a:ea typeface="华文中宋" panose="02010600040101010101" pitchFamily="2" charset="-122"/>
                <a:sym typeface="Symbol" panose="05050102010706020507" pitchFamily="18" charset="2"/>
              </a:rPr>
              <a:t>简单选择排序</a:t>
            </a:r>
          </a:p>
          <a:p>
            <a:pPr marL="862013" lvl="1">
              <a:lnSpc>
                <a:spcPct val="110000"/>
              </a:lnSpc>
              <a:spcBef>
                <a:spcPct val="0"/>
              </a:spcBef>
            </a:pPr>
            <a:r>
              <a:rPr lang="zh-CN" altLang="en-US" sz="2400" dirty="0">
                <a:solidFill>
                  <a:schemeClr val="tx2"/>
                </a:solidFill>
                <a:latin typeface="华文中宋" panose="02010600040101010101" pitchFamily="2" charset="-122"/>
                <a:ea typeface="华文中宋" panose="02010600040101010101" pitchFamily="2" charset="-122"/>
                <a:sym typeface="Symbol" panose="05050102010706020507" pitchFamily="18" charset="2"/>
              </a:rPr>
              <a:t>方法</a:t>
            </a:r>
            <a:r>
              <a:rPr lang="zh-CN" altLang="en-US" sz="2400" dirty="0">
                <a:latin typeface="华文中宋" panose="02010600040101010101" pitchFamily="2" charset="-122"/>
                <a:ea typeface="华文中宋" panose="02010600040101010101" pitchFamily="2" charset="-122"/>
                <a:sym typeface="Symbol" panose="05050102010706020507" pitchFamily="18" charset="2"/>
              </a:rPr>
              <a:t>：（假设由小到大排序）</a:t>
            </a:r>
          </a:p>
          <a:p>
            <a:pPr marL="1333500" lvl="2">
              <a:lnSpc>
                <a:spcPct val="110000"/>
              </a:lnSpc>
              <a:spcBef>
                <a:spcPct val="0"/>
              </a:spcBef>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找出表中关键字最小的元素，与表中第一个元素对换</a:t>
            </a:r>
          </a:p>
          <a:p>
            <a:pPr marL="1333500" lvl="2">
              <a:lnSpc>
                <a:spcPct val="110000"/>
              </a:lnSpc>
              <a:spcBef>
                <a:spcPct val="0"/>
              </a:spcBef>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如果就是第一个元素，则不用对换</a:t>
            </a:r>
          </a:p>
          <a:p>
            <a:pPr marL="1333500" lvl="2">
              <a:lnSpc>
                <a:spcPct val="110000"/>
              </a:lnSpc>
              <a:spcBef>
                <a:spcPct val="0"/>
              </a:spcBef>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在剩余表中找出关键字最小的元素，与剩余表中第一个元素对换</a:t>
            </a:r>
          </a:p>
          <a:p>
            <a:pPr marL="1333500" lvl="2">
              <a:lnSpc>
                <a:spcPct val="110000"/>
              </a:lnSpc>
              <a:spcBef>
                <a:spcPct val="0"/>
              </a:spcBef>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如果就是第一个元素，则不用对换</a:t>
            </a:r>
          </a:p>
          <a:p>
            <a:pPr marL="1333500" lvl="2">
              <a:lnSpc>
                <a:spcPct val="110000"/>
              </a:lnSpc>
              <a:spcBef>
                <a:spcPct val="0"/>
              </a:spcBef>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以此类推，直至剩余表仅有一个元素为止</a:t>
            </a:r>
          </a:p>
        </p:txBody>
      </p:sp>
      <p:sp>
        <p:nvSpPr>
          <p:cNvPr id="55298" name="灯片编号占位符 5">
            <a:extLst>
              <a:ext uri="{FF2B5EF4-FFF2-40B4-BE49-F238E27FC236}">
                <a16:creationId xmlns:a16="http://schemas.microsoft.com/office/drawing/2014/main" id="{A9566A1C-5D1F-4742-B3A7-F43F19E9A53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72EB600C-FCC6-42C9-A3D7-3507FEEBA4A4}" type="slidenum">
              <a:rPr lang="zh-CN" altLang="en-US" sz="1400" b="0">
                <a:latin typeface="Arial" panose="020B0604020202020204" pitchFamily="34" charset="0"/>
              </a:rPr>
              <a:pPr>
                <a:spcBef>
                  <a:spcPct val="0"/>
                </a:spcBef>
                <a:buFontTx/>
                <a:buNone/>
              </a:pPr>
              <a:t>24</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5973D315-077F-4091-9C48-20BCC01E5735}"/>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56324" name="Rectangle 3">
            <a:extLst>
              <a:ext uri="{FF2B5EF4-FFF2-40B4-BE49-F238E27FC236}">
                <a16:creationId xmlns:a16="http://schemas.microsoft.com/office/drawing/2014/main" id="{267687ED-65EF-4886-9BD8-F8E32DC1AC5A}"/>
              </a:ext>
            </a:extLst>
          </p:cNvPr>
          <p:cNvSpPr>
            <a:spLocks noGrp="1" noChangeArrowheads="1"/>
          </p:cNvSpPr>
          <p:nvPr>
            <p:ph idx="1"/>
          </p:nvPr>
        </p:nvSpPr>
        <p:spPr>
          <a:xfrm>
            <a:off x="406251" y="1124744"/>
            <a:ext cx="5749925" cy="5876925"/>
          </a:xfrm>
        </p:spPr>
        <p:txBody>
          <a:bodyPr/>
          <a:lstStyle/>
          <a:p>
            <a:pPr marL="285750" indent="-285750">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选择排序－简单选择排序</a:t>
            </a:r>
          </a:p>
          <a:p>
            <a:pPr marL="862013" lvl="1">
              <a:lnSpc>
                <a:spcPct val="90000"/>
              </a:lnSpc>
              <a:buFontTx/>
              <a:buNone/>
            </a:pP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SelSort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 n )</a:t>
            </a:r>
          </a:p>
          <a:p>
            <a:pPr marL="862013" lvl="1">
              <a:lnSpc>
                <a:spcPct val="90000"/>
              </a:lnSpc>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for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 1 to n – 1	//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排序趟数</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j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最小数据元素的下标</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lnSpc>
                <a:spcPct val="90000"/>
              </a:lnSpc>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for k =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+ 1 to n</a:t>
            </a:r>
          </a:p>
          <a:p>
            <a:pPr marL="862013" lvl="1">
              <a:lnSpc>
                <a:spcPct val="90000"/>
              </a:lnSpc>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if ( r[j] </a:t>
            </a:r>
            <a:r>
              <a:rPr lang="en-US" altLang="zh-CN"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&gt;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r[k] ) then j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k</a:t>
            </a:r>
          </a:p>
          <a:p>
            <a:pPr marL="862013" lvl="1">
              <a:lnSpc>
                <a:spcPct val="90000"/>
              </a:lnSpc>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end-for</a:t>
            </a:r>
          </a:p>
          <a:p>
            <a:pPr marL="862013" lvl="1">
              <a:lnSpc>
                <a:spcPct val="90000"/>
              </a:lnSpc>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if ( j &gt;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 then </a:t>
            </a:r>
          </a:p>
          <a:p>
            <a:pPr marL="862013" lvl="1">
              <a:lnSpc>
                <a:spcPct val="90000"/>
              </a:lnSpc>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r[</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r[j]  // r[</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与</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r[j]</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交换</a:t>
            </a:r>
          </a:p>
          <a:p>
            <a:pPr marL="862013" lvl="1">
              <a:lnSpc>
                <a:spcPct val="90000"/>
              </a:lnSpc>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end-for</a:t>
            </a:r>
          </a:p>
          <a:p>
            <a:pPr marL="862013" lvl="1">
              <a:lnSpc>
                <a:spcPct val="90000"/>
              </a:lnSpc>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return  </a:t>
            </a:r>
          </a:p>
          <a:p>
            <a:pPr marL="862013" lvl="1">
              <a:lnSpc>
                <a:spcPct val="90000"/>
              </a:lnSpc>
              <a:buFontTx/>
              <a:buNone/>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285750" indent="-285750">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算法的特点：</a:t>
            </a:r>
          </a:p>
          <a:p>
            <a:pPr marL="862013" lvl="1">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总共要进行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n-1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趟排序</a:t>
            </a:r>
          </a:p>
          <a:p>
            <a:pPr marL="862013" lvl="1">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第</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i</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趟排序，要进行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n-</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次比较</a:t>
            </a:r>
          </a:p>
          <a:p>
            <a:pPr marL="862013" lvl="1">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没有保存比较结果</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56322" name="灯片编号占位符 5">
            <a:extLst>
              <a:ext uri="{FF2B5EF4-FFF2-40B4-BE49-F238E27FC236}">
                <a16:creationId xmlns:a16="http://schemas.microsoft.com/office/drawing/2014/main" id="{5ACFD536-EF7B-4641-8E60-345BB20D988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9D6EB21A-CEC4-4386-A72D-0D318909BCCB}" type="slidenum">
              <a:rPr lang="zh-CN" altLang="en-US" sz="1400" b="0">
                <a:latin typeface="Arial" panose="020B0604020202020204" pitchFamily="34" charset="0"/>
              </a:rPr>
              <a:pPr>
                <a:spcBef>
                  <a:spcPct val="0"/>
                </a:spcBef>
                <a:buFontTx/>
                <a:buNone/>
              </a:pPr>
              <a:t>25</a:t>
            </a:fld>
            <a:endParaRPr lang="en-US" altLang="zh-CN" sz="1400" b="0">
              <a:latin typeface="Times New Roman" panose="02020603050405020304" pitchFamily="18" charset="0"/>
            </a:endParaRPr>
          </a:p>
        </p:txBody>
      </p:sp>
      <p:pic>
        <p:nvPicPr>
          <p:cNvPr id="45061" name="Picture 5" descr="Snap16">
            <a:extLst>
              <a:ext uri="{FF2B5EF4-FFF2-40B4-BE49-F238E27FC236}">
                <a16:creationId xmlns:a16="http://schemas.microsoft.com/office/drawing/2014/main" id="{37AD9AEA-DD7B-48D2-9A5E-B944130BD3C7}"/>
              </a:ext>
            </a:extLst>
          </p:cNvPr>
          <p:cNvPicPr>
            <a:picLocks noChangeAspect="1" noChangeArrowheads="1"/>
          </p:cNvPicPr>
          <p:nvPr/>
        </p:nvPicPr>
        <p:blipFill>
          <a:blip r:embed="rId3" cstate="print">
            <a:duotone>
              <a:prstClr val="black"/>
              <a:schemeClr val="accent1">
                <a:tint val="45000"/>
                <a:satMod val="400000"/>
              </a:schemeClr>
            </a:duotone>
            <a:lum contrast="100000"/>
            <a:extLst>
              <a:ext uri="{BEBA8EAE-BF5A-486C-A8C5-ECC9F3942E4B}">
                <a14:imgProps xmlns:a14="http://schemas.microsoft.com/office/drawing/2010/main">
                  <a14:imgLayer r:embed="rId4">
                    <a14:imgEffect>
                      <a14:saturation sat="0"/>
                    </a14:imgEffect>
                  </a14:imgLayer>
                </a14:imgProps>
              </a:ext>
            </a:extLst>
          </a:blip>
          <a:srcRect/>
          <a:stretch>
            <a:fillRect/>
          </a:stretch>
        </p:blipFill>
        <p:spPr bwMode="auto">
          <a:xfrm>
            <a:off x="5580063" y="1737568"/>
            <a:ext cx="3556000" cy="5003800"/>
          </a:xfrm>
          <a:prstGeom prst="rect">
            <a:avLst/>
          </a:prstGeom>
          <a:noFill/>
          <a:ln w="9525">
            <a:noFill/>
            <a:miter lim="800000"/>
            <a:headEnd/>
            <a:tailEnd/>
          </a:ln>
        </p:spPr>
      </p:pic>
      <p:sp>
        <p:nvSpPr>
          <p:cNvPr id="105478" name="AutoShape 6">
            <a:hlinkClick r:id="" action="ppaction://noaction">
              <a:snd r:embed="rId5" name="chimes.wav"/>
            </a:hlinkClick>
            <a:extLst>
              <a:ext uri="{FF2B5EF4-FFF2-40B4-BE49-F238E27FC236}">
                <a16:creationId xmlns:a16="http://schemas.microsoft.com/office/drawing/2014/main" id="{3116BCB5-DEFE-4B66-8BB4-3547972B4A4A}"/>
              </a:ext>
            </a:extLst>
          </p:cNvPr>
          <p:cNvSpPr>
            <a:spLocks noChangeArrowheads="1"/>
          </p:cNvSpPr>
          <p:nvPr/>
        </p:nvSpPr>
        <p:spPr bwMode="auto">
          <a:xfrm>
            <a:off x="5004048" y="1266430"/>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105479" name="AutoShape 7">
            <a:extLst>
              <a:ext uri="{FF2B5EF4-FFF2-40B4-BE49-F238E27FC236}">
                <a16:creationId xmlns:a16="http://schemas.microsoft.com/office/drawing/2014/main" id="{87E0A815-16BD-4566-8F2C-100596E00294}"/>
              </a:ext>
            </a:extLst>
          </p:cNvPr>
          <p:cNvSpPr>
            <a:spLocks noChangeArrowheads="1"/>
          </p:cNvSpPr>
          <p:nvPr/>
        </p:nvSpPr>
        <p:spPr bwMode="auto">
          <a:xfrm>
            <a:off x="6732240" y="468312"/>
            <a:ext cx="2087760" cy="1080119"/>
          </a:xfrm>
          <a:prstGeom prst="cloudCallout">
            <a:avLst>
              <a:gd name="adj1" fmla="val -71343"/>
              <a:gd name="adj2" fmla="val 61764"/>
            </a:avLst>
          </a:prstGeom>
          <a:solidFill>
            <a:schemeClr val="accent6">
              <a:lumMod val="60000"/>
              <a:lumOff val="40000"/>
            </a:schemeClr>
          </a:solidFill>
          <a:ln w="9525">
            <a:solidFill>
              <a:schemeClr val="accent1"/>
            </a:solidFill>
            <a:round/>
            <a:headEnd/>
            <a:tailEnd/>
          </a:ln>
        </p:spPr>
        <p:txBody>
          <a:bodyPr/>
          <a:lstStyle/>
          <a:p>
            <a:pPr>
              <a:defRPr/>
            </a:pPr>
            <a:r>
              <a:rPr lang="zh-CN" altLang="en-US" b="1" dirty="0">
                <a:latin typeface="华文中宋" panose="02010600040101010101" pitchFamily="2" charset="-122"/>
                <a:ea typeface="华文中宋" panose="02010600040101010101" pitchFamily="2" charset="-122"/>
              </a:rPr>
              <a:t>书中的算法符号反了</a:t>
            </a:r>
            <a:endParaRPr lang="en-US" altLang="zh-CN" b="1" dirty="0">
              <a:latin typeface="华文中宋" panose="02010600040101010101" pitchFamily="2" charset="-122"/>
              <a:ea typeface="华文中宋" panose="02010600040101010101" pitchFamily="2" charset="-122"/>
            </a:endParaRPr>
          </a:p>
        </p:txBody>
      </p:sp>
      <p:sp>
        <p:nvSpPr>
          <p:cNvPr id="10" name="Rectangle 2">
            <a:extLst>
              <a:ext uri="{FF2B5EF4-FFF2-40B4-BE49-F238E27FC236}">
                <a16:creationId xmlns:a16="http://schemas.microsoft.com/office/drawing/2014/main" id="{AC70A262-AF32-479C-A226-108E9DE047FE}"/>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5478"/>
                    </p:tgtEl>
                  </p:cond>
                </p:stCondLst>
                <p:endSync evt="end" delay="0">
                  <p:rtn val="all"/>
                </p:endSync>
                <p:childTnLst>
                  <p:par>
                    <p:cTn id="3" fill="hold" nodeType="clickPar">
                      <p:stCondLst>
                        <p:cond delay="0"/>
                      </p:stCondLst>
                      <p:childTnLst>
                        <p:par>
                          <p:cTn id="4" fill="hold" nodeType="withGroup">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105479"/>
                                        </p:tgtEl>
                                        <p:attrNameLst>
                                          <p:attrName>style.visibility</p:attrName>
                                        </p:attrNameLst>
                                      </p:cBhvr>
                                      <p:to>
                                        <p:strVal val="visible"/>
                                      </p:to>
                                    </p:set>
                                    <p:anim calcmode="lin" valueType="num">
                                      <p:cBhvr>
                                        <p:cTn id="7" dur="1000" fill="hold"/>
                                        <p:tgtEl>
                                          <p:spTgt spid="105479"/>
                                        </p:tgtEl>
                                        <p:attrNameLst>
                                          <p:attrName>ppt_w</p:attrName>
                                        </p:attrNameLst>
                                      </p:cBhvr>
                                      <p:tavLst>
                                        <p:tav tm="0">
                                          <p:val>
                                            <p:fltVal val="0"/>
                                          </p:val>
                                        </p:tav>
                                        <p:tav tm="100000">
                                          <p:val>
                                            <p:strVal val="#ppt_w"/>
                                          </p:val>
                                        </p:tav>
                                      </p:tavLst>
                                    </p:anim>
                                    <p:anim calcmode="lin" valueType="num">
                                      <p:cBhvr>
                                        <p:cTn id="8" dur="1000" fill="hold"/>
                                        <p:tgtEl>
                                          <p:spTgt spid="105479"/>
                                        </p:tgtEl>
                                        <p:attrNameLst>
                                          <p:attrName>ppt_h</p:attrName>
                                        </p:attrNameLst>
                                      </p:cBhvr>
                                      <p:tavLst>
                                        <p:tav tm="0">
                                          <p:val>
                                            <p:fltVal val="0"/>
                                          </p:val>
                                        </p:tav>
                                        <p:tav tm="100000">
                                          <p:val>
                                            <p:strVal val="#ppt_h"/>
                                          </p:val>
                                        </p:tav>
                                      </p:tavLst>
                                    </p:anim>
                                    <p:animEffect transition="in" filter="fade">
                                      <p:cBhvr>
                                        <p:cTn id="9" dur="1000"/>
                                        <p:tgtEl>
                                          <p:spTgt spid="105479"/>
                                        </p:tgtEl>
                                      </p:cBhvr>
                                    </p:animEffect>
                                  </p:childTnLst>
                                  <p:subTnLst>
                                    <p:set>
                                      <p:cBhvr override="childStyle">
                                        <p:cTn dur="1" fill="hold" display="0" masterRel="nextClick" afterEffect="1"/>
                                        <p:tgtEl>
                                          <p:spTgt spid="105479"/>
                                        </p:tgtEl>
                                        <p:attrNameLst>
                                          <p:attrName>style.visibility</p:attrName>
                                        </p:attrNameLst>
                                      </p:cBhvr>
                                      <p:to>
                                        <p:strVal val="hidden"/>
                                      </p:to>
                                    </p:set>
                                  </p:subTnLst>
                                </p:cTn>
                              </p:par>
                            </p:childTnLst>
                          </p:cTn>
                        </p:par>
                      </p:childTnLst>
                    </p:cTn>
                  </p:par>
                </p:childTnLst>
              </p:cTn>
              <p:nextCondLst>
                <p:cond evt="onClick" delay="0">
                  <p:tgtEl>
                    <p:spTgt spid="105478"/>
                  </p:tgtEl>
                </p:cond>
              </p:nextCondLst>
            </p:seq>
          </p:childTnLst>
        </p:cTn>
      </p:par>
    </p:tnLst>
    <p:bldLst>
      <p:bldP spid="10547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3">
            <a:extLst>
              <a:ext uri="{FF2B5EF4-FFF2-40B4-BE49-F238E27FC236}">
                <a16:creationId xmlns:a16="http://schemas.microsoft.com/office/drawing/2014/main" id="{1AED0172-6610-4461-9E26-7418188984A8}"/>
              </a:ext>
            </a:extLst>
          </p:cNvPr>
          <p:cNvSpPr>
            <a:spLocks noGrp="1" noChangeArrowheads="1"/>
          </p:cNvSpPr>
          <p:nvPr>
            <p:ph idx="1"/>
          </p:nvPr>
        </p:nvSpPr>
        <p:spPr>
          <a:xfrm>
            <a:off x="1403648" y="2009921"/>
            <a:ext cx="6836296" cy="3795344"/>
          </a:xfrm>
        </p:spPr>
        <p:txBody>
          <a:bodyPr/>
          <a:lstStyle/>
          <a:p>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选择排序－简单选择排序</a:t>
            </a:r>
          </a:p>
          <a:p>
            <a:pPr lvl="1"/>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算法分析：</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总的比较次数：</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(n</a:t>
            </a:r>
            <a:r>
              <a:rPr lang="en-US" altLang="zh-CN" baseline="30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2</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-n)/2</a:t>
            </a: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最坏移动次数：</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3*(n-1)</a:t>
            </a: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总的时间复杂度：</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O(n</a:t>
            </a:r>
            <a:r>
              <a:rPr lang="en-US" altLang="zh-CN" baseline="30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2</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endPar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lvl="1"/>
            <a:endPar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57348" name="灯片编号占位符 5">
            <a:extLst>
              <a:ext uri="{FF2B5EF4-FFF2-40B4-BE49-F238E27FC236}">
                <a16:creationId xmlns:a16="http://schemas.microsoft.com/office/drawing/2014/main" id="{9555D9FF-23E8-4D41-B7D6-2B452A3CDF3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A5846D91-6BD2-4EBF-BCDA-043D91789721}" type="slidenum">
              <a:rPr lang="zh-CN" altLang="en-US" sz="1400" b="0">
                <a:latin typeface="Arial" panose="020B0604020202020204" pitchFamily="34" charset="0"/>
              </a:rPr>
              <a:pPr>
                <a:spcBef>
                  <a:spcPct val="0"/>
                </a:spcBef>
                <a:buFontTx/>
                <a:buNone/>
              </a:pPr>
              <a:t>26</a:t>
            </a:fld>
            <a:endParaRPr lang="en-US" altLang="zh-CN" sz="1400" b="0">
              <a:latin typeface="Arial" panose="020B0604020202020204" pitchFamily="34" charset="0"/>
            </a:endParaRPr>
          </a:p>
        </p:txBody>
      </p:sp>
      <p:sp>
        <p:nvSpPr>
          <p:cNvPr id="7" name="Rectangle 2">
            <a:extLst>
              <a:ext uri="{FF2B5EF4-FFF2-40B4-BE49-F238E27FC236}">
                <a16:creationId xmlns:a16="http://schemas.microsoft.com/office/drawing/2014/main" id="{E0A75BCF-53DF-41A6-BC7A-B54193037DA6}"/>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矩形 33">
            <a:extLst>
              <a:ext uri="{FF2B5EF4-FFF2-40B4-BE49-F238E27FC236}">
                <a16:creationId xmlns:a16="http://schemas.microsoft.com/office/drawing/2014/main" id="{2C462CF2-9EEA-4AA7-AD62-ED514062A2F2}"/>
              </a:ext>
            </a:extLst>
          </p:cNvPr>
          <p:cNvSpPr>
            <a:spLocks noChangeArrowheads="1"/>
          </p:cNvSpPr>
          <p:nvPr/>
        </p:nvSpPr>
        <p:spPr bwMode="auto">
          <a:xfrm>
            <a:off x="6659563" y="6137275"/>
            <a:ext cx="2012950" cy="720725"/>
          </a:xfrm>
          <a:prstGeom prst="rect">
            <a:avLst/>
          </a:prstGeom>
          <a:solidFill>
            <a:srgbClr val="FFFFFF"/>
          </a:solidFill>
          <a:ln>
            <a:noFill/>
          </a:ln>
          <a:extLst>
            <a:ext uri="{91240B29-F687-4F45-9708-019B960494DF}">
              <a14:hiddenLine xmlns:a14="http://schemas.microsoft.com/office/drawing/2010/main" w="9525" algn="ctr">
                <a:solidFill>
                  <a:srgbClr val="000000"/>
                </a:solidFill>
                <a:round/>
                <a:headEnd/>
                <a:tailEnd/>
              </a14:hiddenLine>
            </a:ext>
          </a:extLst>
        </p:spPr>
        <p:txBody>
          <a:bodyPr lIns="18000" tIns="10800" rIns="18000" bIns="10800"/>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59396" name="Rectangle 6">
            <a:extLst>
              <a:ext uri="{FF2B5EF4-FFF2-40B4-BE49-F238E27FC236}">
                <a16:creationId xmlns:a16="http://schemas.microsoft.com/office/drawing/2014/main" id="{B199274F-4B8C-4A3D-B05D-48734603CAA3}"/>
              </a:ext>
            </a:extLst>
          </p:cNvPr>
          <p:cNvSpPr>
            <a:spLocks noGrp="1" noChangeArrowheads="1"/>
          </p:cNvSpPr>
          <p:nvPr>
            <p:ph idx="1"/>
          </p:nvPr>
        </p:nvSpPr>
        <p:spPr>
          <a:xfrm>
            <a:off x="49213" y="1246485"/>
            <a:ext cx="9094787" cy="3622675"/>
          </a:xfrm>
        </p:spPr>
        <p:txBody>
          <a:bodyPr/>
          <a:lstStyle/>
          <a:p>
            <a:r>
              <a:rPr lang="zh-CN" altLang="en-US" sz="3000" dirty="0">
                <a:latin typeface="华文中宋" panose="02010600040101010101" pitchFamily="2" charset="-122"/>
                <a:ea typeface="华文中宋" panose="02010600040101010101" pitchFamily="2" charset="-122"/>
                <a:sym typeface="Symbol" panose="05050102010706020507" pitchFamily="18" charset="2"/>
              </a:rPr>
              <a:t>选择排序－堆排序</a:t>
            </a:r>
          </a:p>
          <a:p>
            <a:pPr lvl="1"/>
            <a:r>
              <a:rPr lang="zh-CN" altLang="en-US" sz="2600" dirty="0">
                <a:latin typeface="华文中宋" panose="02010600040101010101" pitchFamily="2" charset="-122"/>
                <a:ea typeface="华文中宋" panose="02010600040101010101" pitchFamily="2" charset="-122"/>
                <a:sym typeface="Symbol" panose="05050102010706020507" pitchFamily="18" charset="2"/>
              </a:rPr>
              <a:t>简单选择排序的问题：</a:t>
            </a:r>
          </a:p>
          <a:p>
            <a:pPr lvl="2"/>
            <a:r>
              <a:rPr lang="zh-CN" altLang="en-US" sz="2200" dirty="0">
                <a:latin typeface="华文中宋" panose="02010600040101010101" pitchFamily="2" charset="-122"/>
                <a:ea typeface="华文中宋" panose="02010600040101010101" pitchFamily="2" charset="-122"/>
                <a:sym typeface="Symbol" panose="05050102010706020507" pitchFamily="18" charset="2"/>
              </a:rPr>
              <a:t>没有把比较结果保留下来。</a:t>
            </a:r>
            <a:endParaRPr lang="en-US" altLang="zh-CN" sz="2200" dirty="0">
              <a:latin typeface="华文中宋" panose="02010600040101010101" pitchFamily="2" charset="-122"/>
              <a:ea typeface="华文中宋" panose="02010600040101010101" pitchFamily="2" charset="-122"/>
              <a:sym typeface="Symbol" panose="05050102010706020507" pitchFamily="18" charset="2"/>
            </a:endParaRPr>
          </a:p>
          <a:p>
            <a:pPr lvl="1"/>
            <a:r>
              <a:rPr lang="zh-CN" altLang="en-US" sz="2600" dirty="0">
                <a:solidFill>
                  <a:srgbClr val="FF0000"/>
                </a:solidFill>
                <a:latin typeface="华文中宋" panose="02010600040101010101" pitchFamily="2" charset="-122"/>
                <a:ea typeface="华文中宋" panose="02010600040101010101" pitchFamily="2" charset="-122"/>
                <a:sym typeface="Symbol" panose="05050102010706020507" pitchFamily="18" charset="2"/>
              </a:rPr>
              <a:t>堆排序</a:t>
            </a:r>
            <a:r>
              <a:rPr lang="zh-CN" altLang="en-US" sz="2600" dirty="0">
                <a:latin typeface="华文中宋" panose="02010600040101010101" pitchFamily="2" charset="-122"/>
                <a:ea typeface="华文中宋" panose="02010600040101010101" pitchFamily="2" charset="-122"/>
                <a:sym typeface="Symbol" panose="05050102010706020507" pitchFamily="18" charset="2"/>
              </a:rPr>
              <a:t>：为克服简单选择的缺点而设计的一种排序方法</a:t>
            </a:r>
            <a:endParaRPr lang="en-US" altLang="zh-CN" sz="2600" dirty="0">
              <a:latin typeface="华文中宋" panose="02010600040101010101" pitchFamily="2" charset="-122"/>
              <a:ea typeface="华文中宋" panose="02010600040101010101" pitchFamily="2" charset="-122"/>
              <a:sym typeface="Symbol" panose="05050102010706020507" pitchFamily="18" charset="2"/>
            </a:endParaRPr>
          </a:p>
          <a:p>
            <a:pPr lvl="2"/>
            <a:r>
              <a:rPr lang="zh-CN" altLang="en-US" sz="2200" dirty="0">
                <a:solidFill>
                  <a:srgbClr val="FF0000"/>
                </a:solidFill>
                <a:latin typeface="华文中宋" panose="02010600040101010101" pitchFamily="2" charset="-122"/>
                <a:ea typeface="华文中宋" panose="02010600040101010101" pitchFamily="2" charset="-122"/>
                <a:sym typeface="Symbol" panose="05050102010706020507" pitchFamily="18" charset="2"/>
              </a:rPr>
              <a:t>把要排序的向量</a:t>
            </a:r>
            <a:r>
              <a:rPr lang="zh-CN" altLang="en-US" sz="2200" dirty="0">
                <a:solidFill>
                  <a:srgbClr val="FF66CC"/>
                </a:solidFill>
                <a:latin typeface="华文中宋" panose="02010600040101010101" pitchFamily="2" charset="-122"/>
                <a:ea typeface="华文中宋" panose="02010600040101010101" pitchFamily="2" charset="-122"/>
                <a:sym typeface="Symbol" panose="05050102010706020507" pitchFamily="18" charset="2"/>
              </a:rPr>
              <a:t>“看成”</a:t>
            </a:r>
            <a:r>
              <a:rPr lang="zh-CN" altLang="en-US" sz="2200" dirty="0">
                <a:solidFill>
                  <a:srgbClr val="FF0000"/>
                </a:solidFill>
                <a:latin typeface="华文中宋" panose="02010600040101010101" pitchFamily="2" charset="-122"/>
                <a:ea typeface="华文中宋" panose="02010600040101010101" pitchFamily="2" charset="-122"/>
                <a:sym typeface="Symbol" panose="05050102010706020507" pitchFamily="18" charset="2"/>
              </a:rPr>
              <a:t>是一个完全二叉树</a:t>
            </a:r>
          </a:p>
          <a:p>
            <a:pPr lvl="2"/>
            <a:r>
              <a:rPr lang="zh-CN" altLang="en-US" sz="2200" dirty="0">
                <a:solidFill>
                  <a:srgbClr val="FF0000"/>
                </a:solidFill>
                <a:latin typeface="华文中宋" panose="02010600040101010101" pitchFamily="2" charset="-122"/>
                <a:ea typeface="华文中宋" panose="02010600040101010101" pitchFamily="2" charset="-122"/>
                <a:sym typeface="Symbol" panose="05050102010706020507" pitchFamily="18" charset="2"/>
              </a:rPr>
              <a:t>向量下标对应完全二叉树的结点序号</a:t>
            </a:r>
          </a:p>
          <a:p>
            <a:pPr lvl="2"/>
            <a:r>
              <a:rPr lang="zh-CN" altLang="en-US" sz="2200" dirty="0">
                <a:latin typeface="华文中宋" panose="02010600040101010101" pitchFamily="2" charset="-122"/>
                <a:ea typeface="华文中宋" panose="02010600040101010101" pitchFamily="2" charset="-122"/>
                <a:sym typeface="Symbol" panose="05050102010706020507" pitchFamily="18" charset="2"/>
              </a:rPr>
              <a:t>利用完全二叉树上下层节点之间的特殊关系，  通过不断调整结点位置来完成排序</a:t>
            </a:r>
          </a:p>
        </p:txBody>
      </p:sp>
      <p:sp>
        <p:nvSpPr>
          <p:cNvPr id="59397" name="灯片编号占位符 5">
            <a:extLst>
              <a:ext uri="{FF2B5EF4-FFF2-40B4-BE49-F238E27FC236}">
                <a16:creationId xmlns:a16="http://schemas.microsoft.com/office/drawing/2014/main" id="{FD6AB3D7-D6C8-4E48-B948-326738378C5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F30FD01C-A981-4AA7-BFC1-AF01B6918B54}" type="slidenum">
              <a:rPr lang="zh-CN" altLang="en-US" sz="1400" b="0">
                <a:latin typeface="Arial" panose="020B0604020202020204" pitchFamily="34" charset="0"/>
              </a:rPr>
              <a:pPr>
                <a:spcBef>
                  <a:spcPct val="0"/>
                </a:spcBef>
                <a:buFontTx/>
                <a:buNone/>
              </a:pPr>
              <a:t>27</a:t>
            </a:fld>
            <a:endParaRPr lang="en-US" altLang="zh-CN" sz="1400" b="0">
              <a:latin typeface="Arial" panose="020B0604020202020204" pitchFamily="34" charset="0"/>
            </a:endParaRPr>
          </a:p>
        </p:txBody>
      </p:sp>
      <p:grpSp>
        <p:nvGrpSpPr>
          <p:cNvPr id="2" name="Group 30">
            <a:extLst>
              <a:ext uri="{FF2B5EF4-FFF2-40B4-BE49-F238E27FC236}">
                <a16:creationId xmlns:a16="http://schemas.microsoft.com/office/drawing/2014/main" id="{E0ECA598-0E66-42FF-B247-711529EFDE8E}"/>
              </a:ext>
            </a:extLst>
          </p:cNvPr>
          <p:cNvGrpSpPr>
            <a:grpSpLocks/>
          </p:cNvGrpSpPr>
          <p:nvPr/>
        </p:nvGrpSpPr>
        <p:grpSpPr bwMode="auto">
          <a:xfrm>
            <a:off x="6027738" y="4786313"/>
            <a:ext cx="2262187" cy="1343025"/>
            <a:chOff x="-944" y="2744"/>
            <a:chExt cx="5649" cy="2189"/>
          </a:xfrm>
        </p:grpSpPr>
        <p:graphicFrame>
          <p:nvGraphicFramePr>
            <p:cNvPr id="59426" name="Object 25">
              <a:extLst>
                <a:ext uri="{FF2B5EF4-FFF2-40B4-BE49-F238E27FC236}">
                  <a16:creationId xmlns:a16="http://schemas.microsoft.com/office/drawing/2014/main" id="{E99E80DD-7BFB-4C35-A969-36E9A5936AC4}"/>
                </a:ext>
              </a:extLst>
            </p:cNvPr>
            <p:cNvGraphicFramePr>
              <a:graphicFrameLocks noChangeAspect="1"/>
            </p:cNvGraphicFramePr>
            <p:nvPr/>
          </p:nvGraphicFramePr>
          <p:xfrm>
            <a:off x="4422" y="2744"/>
            <a:ext cx="283" cy="323"/>
          </p:xfrm>
          <a:graphic>
            <a:graphicData uri="http://schemas.openxmlformats.org/presentationml/2006/ole">
              <mc:AlternateContent xmlns:mc="http://schemas.openxmlformats.org/markup-compatibility/2006">
                <mc:Choice xmlns:v="urn:schemas-microsoft-com:vml" Requires="v">
                  <p:oleObj spid="_x0000_s7374" name="公式" r:id="rId4" imgW="0" imgH="66726" progId="Equation.3">
                    <p:embed/>
                  </p:oleObj>
                </mc:Choice>
                <mc:Fallback>
                  <p:oleObj name="公式" r:id="rId4" imgW="0" imgH="66726" progId="Equation.3">
                    <p:embed/>
                    <p:pic>
                      <p:nvPicPr>
                        <p:cNvPr id="0" name="Object 2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22" y="2744"/>
                          <a:ext cx="283" cy="3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59427" name="Object 26">
              <a:extLst>
                <a:ext uri="{FF2B5EF4-FFF2-40B4-BE49-F238E27FC236}">
                  <a16:creationId xmlns:a16="http://schemas.microsoft.com/office/drawing/2014/main" id="{B0107EDD-120A-4DD4-8CA0-77F31209D12D}"/>
                </a:ext>
              </a:extLst>
            </p:cNvPr>
            <p:cNvGraphicFramePr>
              <a:graphicFrameLocks noChangeAspect="1"/>
            </p:cNvGraphicFramePr>
            <p:nvPr/>
          </p:nvGraphicFramePr>
          <p:xfrm>
            <a:off x="-944" y="4048"/>
            <a:ext cx="1103" cy="885"/>
          </p:xfrm>
          <a:graphic>
            <a:graphicData uri="http://schemas.openxmlformats.org/presentationml/2006/ole">
              <mc:AlternateContent xmlns:mc="http://schemas.openxmlformats.org/markup-compatibility/2006">
                <mc:Choice xmlns:v="urn:schemas-microsoft-com:vml" Requires="v">
                  <p:oleObj spid="_x0000_s7375" name="Equation" r:id="rId6" imgW="123886" imgH="161951" progId="Equation.DSMT4">
                    <p:embed/>
                  </p:oleObj>
                </mc:Choice>
                <mc:Fallback>
                  <p:oleObj name="Equation" r:id="rId6" imgW="123886" imgH="161951" progId="Equation.DSMT4">
                    <p:embed/>
                    <p:pic>
                      <p:nvPicPr>
                        <p:cNvPr id="0" name="Object 2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44" y="4048"/>
                          <a:ext cx="1103" cy="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9428" name="Object 27">
              <a:extLst>
                <a:ext uri="{FF2B5EF4-FFF2-40B4-BE49-F238E27FC236}">
                  <a16:creationId xmlns:a16="http://schemas.microsoft.com/office/drawing/2014/main" id="{061BFA34-03A8-4243-A8F3-BAE9594935AC}"/>
                </a:ext>
              </a:extLst>
            </p:cNvPr>
            <p:cNvGraphicFramePr>
              <a:graphicFrameLocks noChangeAspect="1"/>
            </p:cNvGraphicFramePr>
            <p:nvPr/>
          </p:nvGraphicFramePr>
          <p:xfrm>
            <a:off x="2229" y="4048"/>
            <a:ext cx="1610" cy="885"/>
          </p:xfrm>
          <a:graphic>
            <a:graphicData uri="http://schemas.openxmlformats.org/presentationml/2006/ole">
              <mc:AlternateContent xmlns:mc="http://schemas.openxmlformats.org/markup-compatibility/2006">
                <mc:Choice xmlns:v="urn:schemas-microsoft-com:vml" Requires="v">
                  <p:oleObj spid="_x0000_s7376" name="Equation" r:id="rId8" imgW="209601" imgH="161951" progId="Equation.DSMT4">
                    <p:embed/>
                  </p:oleObj>
                </mc:Choice>
                <mc:Fallback>
                  <p:oleObj name="Equation" r:id="rId8" imgW="209601" imgH="161951" progId="Equation.DSMT4">
                    <p:embed/>
                    <p:pic>
                      <p:nvPicPr>
                        <p:cNvPr id="0" name="Object 27"/>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29" y="4048"/>
                          <a:ext cx="1610" cy="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9429" name="Object 26">
              <a:extLst>
                <a:ext uri="{FF2B5EF4-FFF2-40B4-BE49-F238E27FC236}">
                  <a16:creationId xmlns:a16="http://schemas.microsoft.com/office/drawing/2014/main" id="{C06C3B54-2760-4663-9105-B95AD7C9F87C}"/>
                </a:ext>
              </a:extLst>
            </p:cNvPr>
            <p:cNvGraphicFramePr>
              <a:graphicFrameLocks noChangeAspect="1"/>
            </p:cNvGraphicFramePr>
            <p:nvPr/>
          </p:nvGraphicFramePr>
          <p:xfrm>
            <a:off x="528" y="2810"/>
            <a:ext cx="852" cy="924"/>
          </p:xfrm>
          <a:graphic>
            <a:graphicData uri="http://schemas.openxmlformats.org/presentationml/2006/ole">
              <mc:AlternateContent xmlns:mc="http://schemas.openxmlformats.org/markup-compatibility/2006">
                <mc:Choice xmlns:v="urn:schemas-microsoft-com:vml" Requires="v">
                  <p:oleObj spid="_x0000_s7377" name="Equation" r:id="rId10" imgW="95084" imgH="181065" progId="Equation.DSMT4">
                    <p:embed/>
                  </p:oleObj>
                </mc:Choice>
                <mc:Fallback>
                  <p:oleObj name="Equation" r:id="rId10" imgW="95084" imgH="181065" progId="Equation.DSMT4">
                    <p:embed/>
                    <p:pic>
                      <p:nvPicPr>
                        <p:cNvPr id="0" name="Object 26"/>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28" y="2810"/>
                          <a:ext cx="852" cy="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sp>
        <p:nvSpPr>
          <p:cNvPr id="106525" name="AutoShape 29">
            <a:hlinkClick r:id="" action="ppaction://noaction">
              <a:snd r:embed="rId12" name="chimes.wav"/>
            </a:hlinkClick>
            <a:extLst>
              <a:ext uri="{FF2B5EF4-FFF2-40B4-BE49-F238E27FC236}">
                <a16:creationId xmlns:a16="http://schemas.microsoft.com/office/drawing/2014/main" id="{20FC6BA2-1440-42EA-A0F3-6948158CC217}"/>
              </a:ext>
            </a:extLst>
          </p:cNvPr>
          <p:cNvSpPr>
            <a:spLocks noChangeArrowheads="1"/>
          </p:cNvSpPr>
          <p:nvPr/>
        </p:nvSpPr>
        <p:spPr bwMode="auto">
          <a:xfrm>
            <a:off x="7389185" y="3542010"/>
            <a:ext cx="215900" cy="215900"/>
          </a:xfrm>
          <a:prstGeom prst="irregularSeal1">
            <a:avLst/>
          </a:prstGeom>
          <a:solidFill>
            <a:schemeClr val="accent1"/>
          </a:solidFill>
          <a:ln w="952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grpSp>
        <p:nvGrpSpPr>
          <p:cNvPr id="3" name="Group 31">
            <a:extLst>
              <a:ext uri="{FF2B5EF4-FFF2-40B4-BE49-F238E27FC236}">
                <a16:creationId xmlns:a16="http://schemas.microsoft.com/office/drawing/2014/main" id="{3554A25B-04DA-4AFC-8213-159F847EB428}"/>
              </a:ext>
            </a:extLst>
          </p:cNvPr>
          <p:cNvGrpSpPr>
            <a:grpSpLocks/>
          </p:cNvGrpSpPr>
          <p:nvPr/>
        </p:nvGrpSpPr>
        <p:grpSpPr bwMode="auto">
          <a:xfrm>
            <a:off x="5732661" y="4509120"/>
            <a:ext cx="2871787" cy="2133600"/>
            <a:chOff x="3168" y="2400"/>
            <a:chExt cx="1809" cy="1344"/>
          </a:xfrm>
          <a:noFill/>
        </p:grpSpPr>
        <p:sp>
          <p:nvSpPr>
            <p:cNvPr id="7180" name="Oval 32">
              <a:extLst>
                <a:ext uri="{FF2B5EF4-FFF2-40B4-BE49-F238E27FC236}">
                  <a16:creationId xmlns:a16="http://schemas.microsoft.com/office/drawing/2014/main" id="{84029B8B-6532-4DBD-9DAF-C83E9C87A1FF}"/>
                </a:ext>
              </a:extLst>
            </p:cNvPr>
            <p:cNvSpPr>
              <a:spLocks noChangeArrowheads="1"/>
            </p:cNvSpPr>
            <p:nvPr/>
          </p:nvSpPr>
          <p:spPr bwMode="auto">
            <a:xfrm>
              <a:off x="4101" y="2445"/>
              <a:ext cx="289" cy="287"/>
            </a:xfrm>
            <a:prstGeom prst="ellipse">
              <a:avLst/>
            </a:prstGeom>
            <a:grpFill/>
            <a:ln w="28575">
              <a:solidFill>
                <a:schemeClr val="tx2"/>
              </a:solidFill>
              <a:round/>
              <a:headEnd/>
              <a:tailEnd/>
            </a:ln>
          </p:spPr>
          <p:txBody>
            <a:bodyPr wrap="none" anchor="ctr"/>
            <a:lstStyle/>
            <a:p>
              <a:pPr algn="ctr">
                <a:defRPr/>
              </a:pPr>
              <a:r>
                <a:rPr lang="en-US" altLang="zh-CN" sz="1800" b="1" dirty="0">
                  <a:solidFill>
                    <a:schemeClr val="tx2"/>
                  </a:solidFill>
                </a:rPr>
                <a:t>11</a:t>
              </a:r>
            </a:p>
          </p:txBody>
        </p:sp>
        <p:sp>
          <p:nvSpPr>
            <p:cNvPr id="7181" name="Oval 33">
              <a:extLst>
                <a:ext uri="{FF2B5EF4-FFF2-40B4-BE49-F238E27FC236}">
                  <a16:creationId xmlns:a16="http://schemas.microsoft.com/office/drawing/2014/main" id="{FC78B924-0695-4D75-9820-878E6375EFE7}"/>
                </a:ext>
              </a:extLst>
            </p:cNvPr>
            <p:cNvSpPr>
              <a:spLocks noChangeArrowheads="1"/>
            </p:cNvSpPr>
            <p:nvPr/>
          </p:nvSpPr>
          <p:spPr bwMode="auto">
            <a:xfrm>
              <a:off x="3718" y="2934"/>
              <a:ext cx="289"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rPr>
                <a:t>83</a:t>
              </a:r>
            </a:p>
          </p:txBody>
        </p:sp>
        <p:sp>
          <p:nvSpPr>
            <p:cNvPr id="7182" name="Oval 34">
              <a:extLst>
                <a:ext uri="{FF2B5EF4-FFF2-40B4-BE49-F238E27FC236}">
                  <a16:creationId xmlns:a16="http://schemas.microsoft.com/office/drawing/2014/main" id="{7DECDE51-9DAB-4212-A5F0-F4CA73964B40}"/>
                </a:ext>
              </a:extLst>
            </p:cNvPr>
            <p:cNvSpPr>
              <a:spLocks noChangeArrowheads="1"/>
            </p:cNvSpPr>
            <p:nvPr/>
          </p:nvSpPr>
          <p:spPr bwMode="auto">
            <a:xfrm>
              <a:off x="4613" y="2898"/>
              <a:ext cx="289"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rPr>
                <a:t>27</a:t>
              </a:r>
            </a:p>
          </p:txBody>
        </p:sp>
        <p:sp>
          <p:nvSpPr>
            <p:cNvPr id="7183" name="Oval 35">
              <a:extLst>
                <a:ext uri="{FF2B5EF4-FFF2-40B4-BE49-F238E27FC236}">
                  <a16:creationId xmlns:a16="http://schemas.microsoft.com/office/drawing/2014/main" id="{E6BF6403-771B-4716-8395-A062DD9C0B1F}"/>
                </a:ext>
              </a:extLst>
            </p:cNvPr>
            <p:cNvSpPr>
              <a:spLocks noChangeArrowheads="1"/>
            </p:cNvSpPr>
            <p:nvPr/>
          </p:nvSpPr>
          <p:spPr bwMode="auto">
            <a:xfrm>
              <a:off x="3360" y="3457"/>
              <a:ext cx="290"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rPr>
                <a:t>38</a:t>
              </a:r>
            </a:p>
          </p:txBody>
        </p:sp>
        <p:sp>
          <p:nvSpPr>
            <p:cNvPr id="7184" name="Oval 36">
              <a:extLst>
                <a:ext uri="{FF2B5EF4-FFF2-40B4-BE49-F238E27FC236}">
                  <a16:creationId xmlns:a16="http://schemas.microsoft.com/office/drawing/2014/main" id="{7FFA0B04-22FE-4DC5-84C7-5DAAF9FD879F}"/>
                </a:ext>
              </a:extLst>
            </p:cNvPr>
            <p:cNvSpPr>
              <a:spLocks noChangeArrowheads="1"/>
            </p:cNvSpPr>
            <p:nvPr/>
          </p:nvSpPr>
          <p:spPr bwMode="auto">
            <a:xfrm>
              <a:off x="4101" y="3457"/>
              <a:ext cx="289" cy="287"/>
            </a:xfrm>
            <a:prstGeom prst="ellipse">
              <a:avLst/>
            </a:prstGeom>
            <a:grpFill/>
            <a:ln w="28575">
              <a:solidFill>
                <a:schemeClr val="tx2"/>
              </a:solidFill>
              <a:round/>
              <a:headEnd/>
              <a:tailEnd/>
            </a:ln>
          </p:spPr>
          <p:txBody>
            <a:bodyPr wrap="none" anchor="ctr"/>
            <a:lstStyle/>
            <a:p>
              <a:pPr algn="ctr">
                <a:defRPr/>
              </a:pPr>
              <a:r>
                <a:rPr lang="en-US" altLang="zh-CN" sz="1800" b="1" dirty="0">
                  <a:solidFill>
                    <a:schemeClr val="tx2"/>
                  </a:solidFill>
                </a:rPr>
                <a:t>96</a:t>
              </a:r>
            </a:p>
          </p:txBody>
        </p:sp>
        <p:sp>
          <p:nvSpPr>
            <p:cNvPr id="7185" name="Oval 37">
              <a:extLst>
                <a:ext uri="{FF2B5EF4-FFF2-40B4-BE49-F238E27FC236}">
                  <a16:creationId xmlns:a16="http://schemas.microsoft.com/office/drawing/2014/main" id="{AD7C34A9-3822-4163-B94D-6B1B1790EBAC}"/>
                </a:ext>
              </a:extLst>
            </p:cNvPr>
            <p:cNvSpPr>
              <a:spLocks noChangeArrowheads="1"/>
            </p:cNvSpPr>
            <p:nvPr/>
          </p:nvSpPr>
          <p:spPr bwMode="auto">
            <a:xfrm>
              <a:off x="4512" y="3457"/>
              <a:ext cx="290"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rPr>
                <a:t>09</a:t>
              </a:r>
            </a:p>
          </p:txBody>
        </p:sp>
        <p:sp>
          <p:nvSpPr>
            <p:cNvPr id="7186" name="Line 38">
              <a:extLst>
                <a:ext uri="{FF2B5EF4-FFF2-40B4-BE49-F238E27FC236}">
                  <a16:creationId xmlns:a16="http://schemas.microsoft.com/office/drawing/2014/main" id="{55DA8B84-6D0F-4B8A-9615-B83B0A893FCF}"/>
                </a:ext>
              </a:extLst>
            </p:cNvPr>
            <p:cNvSpPr>
              <a:spLocks noChangeShapeType="1"/>
            </p:cNvSpPr>
            <p:nvPr/>
          </p:nvSpPr>
          <p:spPr bwMode="auto">
            <a:xfrm flipH="1">
              <a:off x="3956" y="2707"/>
              <a:ext cx="193" cy="254"/>
            </a:xfrm>
            <a:prstGeom prst="line">
              <a:avLst/>
            </a:prstGeom>
            <a:grpFill/>
            <a:ln w="28575">
              <a:solidFill>
                <a:schemeClr val="tx2"/>
              </a:solidFill>
              <a:round/>
              <a:headEnd/>
              <a:tailEnd/>
            </a:ln>
          </p:spPr>
          <p:txBody>
            <a:bodyPr/>
            <a:lstStyle/>
            <a:p>
              <a:pPr algn="ctr">
                <a:defRPr/>
              </a:pPr>
              <a:endParaRPr lang="zh-CN" altLang="en-US"/>
            </a:p>
          </p:txBody>
        </p:sp>
        <p:sp>
          <p:nvSpPr>
            <p:cNvPr id="7187" name="Line 39">
              <a:extLst>
                <a:ext uri="{FF2B5EF4-FFF2-40B4-BE49-F238E27FC236}">
                  <a16:creationId xmlns:a16="http://schemas.microsoft.com/office/drawing/2014/main" id="{C7251CEA-B17A-45B3-B938-A8C21B06D824}"/>
                </a:ext>
              </a:extLst>
            </p:cNvPr>
            <p:cNvSpPr>
              <a:spLocks noChangeShapeType="1"/>
            </p:cNvSpPr>
            <p:nvPr/>
          </p:nvSpPr>
          <p:spPr bwMode="auto">
            <a:xfrm flipH="1">
              <a:off x="3590" y="3213"/>
              <a:ext cx="193" cy="254"/>
            </a:xfrm>
            <a:prstGeom prst="line">
              <a:avLst/>
            </a:prstGeom>
            <a:grpFill/>
            <a:ln w="28575">
              <a:solidFill>
                <a:schemeClr val="tx2"/>
              </a:solidFill>
              <a:round/>
              <a:headEnd/>
              <a:tailEnd/>
            </a:ln>
          </p:spPr>
          <p:txBody>
            <a:bodyPr/>
            <a:lstStyle/>
            <a:p>
              <a:pPr algn="ctr">
                <a:defRPr/>
              </a:pPr>
              <a:endParaRPr lang="zh-CN" altLang="en-US"/>
            </a:p>
          </p:txBody>
        </p:sp>
        <p:sp>
          <p:nvSpPr>
            <p:cNvPr id="7188" name="Line 40">
              <a:extLst>
                <a:ext uri="{FF2B5EF4-FFF2-40B4-BE49-F238E27FC236}">
                  <a16:creationId xmlns:a16="http://schemas.microsoft.com/office/drawing/2014/main" id="{43B1C58E-2877-4D43-A688-164CA8DD30A1}"/>
                </a:ext>
              </a:extLst>
            </p:cNvPr>
            <p:cNvSpPr>
              <a:spLocks noChangeShapeType="1"/>
            </p:cNvSpPr>
            <p:nvPr/>
          </p:nvSpPr>
          <p:spPr bwMode="auto">
            <a:xfrm flipH="1" flipV="1">
              <a:off x="3963" y="3196"/>
              <a:ext cx="193" cy="280"/>
            </a:xfrm>
            <a:prstGeom prst="line">
              <a:avLst/>
            </a:prstGeom>
            <a:grpFill/>
            <a:ln w="28575">
              <a:solidFill>
                <a:schemeClr val="tx2"/>
              </a:solidFill>
              <a:round/>
              <a:headEnd/>
              <a:tailEnd/>
            </a:ln>
          </p:spPr>
          <p:txBody>
            <a:bodyPr/>
            <a:lstStyle/>
            <a:p>
              <a:pPr algn="ctr">
                <a:defRPr/>
              </a:pPr>
              <a:endParaRPr lang="zh-CN" altLang="en-US"/>
            </a:p>
          </p:txBody>
        </p:sp>
        <p:sp>
          <p:nvSpPr>
            <p:cNvPr id="7189" name="Line 41">
              <a:extLst>
                <a:ext uri="{FF2B5EF4-FFF2-40B4-BE49-F238E27FC236}">
                  <a16:creationId xmlns:a16="http://schemas.microsoft.com/office/drawing/2014/main" id="{2E7435F8-F8A9-43C7-B0A3-B2B24E12F358}"/>
                </a:ext>
              </a:extLst>
            </p:cNvPr>
            <p:cNvSpPr>
              <a:spLocks noChangeShapeType="1"/>
            </p:cNvSpPr>
            <p:nvPr/>
          </p:nvSpPr>
          <p:spPr bwMode="auto">
            <a:xfrm flipH="1" flipV="1">
              <a:off x="4356" y="2681"/>
              <a:ext cx="300" cy="244"/>
            </a:xfrm>
            <a:prstGeom prst="line">
              <a:avLst/>
            </a:prstGeom>
            <a:grpFill/>
            <a:ln w="28575">
              <a:solidFill>
                <a:schemeClr val="tx2"/>
              </a:solidFill>
              <a:round/>
              <a:headEnd/>
              <a:tailEnd/>
            </a:ln>
          </p:spPr>
          <p:txBody>
            <a:bodyPr/>
            <a:lstStyle/>
            <a:p>
              <a:pPr algn="ctr">
                <a:defRPr/>
              </a:pPr>
              <a:endParaRPr lang="zh-CN" altLang="en-US"/>
            </a:p>
          </p:txBody>
        </p:sp>
        <p:sp>
          <p:nvSpPr>
            <p:cNvPr id="7190" name="Line 42">
              <a:extLst>
                <a:ext uri="{FF2B5EF4-FFF2-40B4-BE49-F238E27FC236}">
                  <a16:creationId xmlns:a16="http://schemas.microsoft.com/office/drawing/2014/main" id="{886B5C9B-26E0-4D1F-866F-5E31657E21F4}"/>
                </a:ext>
              </a:extLst>
            </p:cNvPr>
            <p:cNvSpPr>
              <a:spLocks noChangeShapeType="1"/>
            </p:cNvSpPr>
            <p:nvPr/>
          </p:nvSpPr>
          <p:spPr bwMode="auto">
            <a:xfrm flipV="1">
              <a:off x="4657" y="3194"/>
              <a:ext cx="95" cy="257"/>
            </a:xfrm>
            <a:prstGeom prst="line">
              <a:avLst/>
            </a:prstGeom>
            <a:grpFill/>
            <a:ln w="28575">
              <a:solidFill>
                <a:schemeClr val="tx2"/>
              </a:solidFill>
              <a:round/>
              <a:headEnd/>
              <a:tailEnd/>
            </a:ln>
          </p:spPr>
          <p:txBody>
            <a:bodyPr/>
            <a:lstStyle/>
            <a:p>
              <a:pPr algn="ctr">
                <a:defRPr/>
              </a:pPr>
              <a:endParaRPr lang="zh-CN" altLang="en-US"/>
            </a:p>
          </p:txBody>
        </p:sp>
        <p:sp>
          <p:nvSpPr>
            <p:cNvPr id="7191" name="Oval 43">
              <a:extLst>
                <a:ext uri="{FF2B5EF4-FFF2-40B4-BE49-F238E27FC236}">
                  <a16:creationId xmlns:a16="http://schemas.microsoft.com/office/drawing/2014/main" id="{E8DE9083-DEA0-4975-8618-592DEFC57507}"/>
                </a:ext>
              </a:extLst>
            </p:cNvPr>
            <p:cNvSpPr>
              <a:spLocks noChangeArrowheads="1"/>
            </p:cNvSpPr>
            <p:nvPr/>
          </p:nvSpPr>
          <p:spPr bwMode="auto">
            <a:xfrm>
              <a:off x="3921" y="2400"/>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1</a:t>
              </a:r>
            </a:p>
          </p:txBody>
        </p:sp>
        <p:sp>
          <p:nvSpPr>
            <p:cNvPr id="7192" name="Oval 44">
              <a:extLst>
                <a:ext uri="{FF2B5EF4-FFF2-40B4-BE49-F238E27FC236}">
                  <a16:creationId xmlns:a16="http://schemas.microsoft.com/office/drawing/2014/main" id="{4FCE68E9-3F2F-4694-8BFF-0605F9A8BE3A}"/>
                </a:ext>
              </a:extLst>
            </p:cNvPr>
            <p:cNvSpPr>
              <a:spLocks noChangeArrowheads="1"/>
            </p:cNvSpPr>
            <p:nvPr/>
          </p:nvSpPr>
          <p:spPr bwMode="auto">
            <a:xfrm>
              <a:off x="3534" y="2880"/>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dirty="0">
                  <a:solidFill>
                    <a:schemeClr val="hlink"/>
                  </a:solidFill>
                </a:rPr>
                <a:t>2</a:t>
              </a:r>
            </a:p>
          </p:txBody>
        </p:sp>
        <p:sp>
          <p:nvSpPr>
            <p:cNvPr id="7193" name="Oval 45">
              <a:extLst>
                <a:ext uri="{FF2B5EF4-FFF2-40B4-BE49-F238E27FC236}">
                  <a16:creationId xmlns:a16="http://schemas.microsoft.com/office/drawing/2014/main" id="{E815A106-E8C4-4B81-9BFC-DCBD00BC86E1}"/>
                </a:ext>
              </a:extLst>
            </p:cNvPr>
            <p:cNvSpPr>
              <a:spLocks noChangeArrowheads="1"/>
            </p:cNvSpPr>
            <p:nvPr/>
          </p:nvSpPr>
          <p:spPr bwMode="auto">
            <a:xfrm>
              <a:off x="4416" y="2880"/>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3</a:t>
              </a:r>
            </a:p>
          </p:txBody>
        </p:sp>
        <p:sp>
          <p:nvSpPr>
            <p:cNvPr id="7194" name="Oval 46">
              <a:extLst>
                <a:ext uri="{FF2B5EF4-FFF2-40B4-BE49-F238E27FC236}">
                  <a16:creationId xmlns:a16="http://schemas.microsoft.com/office/drawing/2014/main" id="{70BDF4B6-021F-4322-9F8F-58529FF2D1AA}"/>
                </a:ext>
              </a:extLst>
            </p:cNvPr>
            <p:cNvSpPr>
              <a:spLocks noChangeArrowheads="1"/>
            </p:cNvSpPr>
            <p:nvPr/>
          </p:nvSpPr>
          <p:spPr bwMode="auto">
            <a:xfrm>
              <a:off x="3168" y="3408"/>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4</a:t>
              </a:r>
            </a:p>
          </p:txBody>
        </p:sp>
        <p:sp>
          <p:nvSpPr>
            <p:cNvPr id="7195" name="Oval 47">
              <a:extLst>
                <a:ext uri="{FF2B5EF4-FFF2-40B4-BE49-F238E27FC236}">
                  <a16:creationId xmlns:a16="http://schemas.microsoft.com/office/drawing/2014/main" id="{C1AE809A-8958-45F4-81EB-AE8811511D83}"/>
                </a:ext>
              </a:extLst>
            </p:cNvPr>
            <p:cNvSpPr>
              <a:spLocks noChangeArrowheads="1"/>
            </p:cNvSpPr>
            <p:nvPr/>
          </p:nvSpPr>
          <p:spPr bwMode="auto">
            <a:xfrm>
              <a:off x="3924" y="3408"/>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5</a:t>
              </a:r>
            </a:p>
          </p:txBody>
        </p:sp>
        <p:sp>
          <p:nvSpPr>
            <p:cNvPr id="7196" name="Oval 48">
              <a:extLst>
                <a:ext uri="{FF2B5EF4-FFF2-40B4-BE49-F238E27FC236}">
                  <a16:creationId xmlns:a16="http://schemas.microsoft.com/office/drawing/2014/main" id="{42FF5D97-FC73-46E5-807A-0BA70BD157E6}"/>
                </a:ext>
              </a:extLst>
            </p:cNvPr>
            <p:cNvSpPr>
              <a:spLocks noChangeArrowheads="1"/>
            </p:cNvSpPr>
            <p:nvPr/>
          </p:nvSpPr>
          <p:spPr bwMode="auto">
            <a:xfrm>
              <a:off x="4818" y="3408"/>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6</a:t>
              </a:r>
            </a:p>
          </p:txBody>
        </p:sp>
      </p:grpSp>
      <p:graphicFrame>
        <p:nvGraphicFramePr>
          <p:cNvPr id="33" name="Group 363">
            <a:extLst>
              <a:ext uri="{FF2B5EF4-FFF2-40B4-BE49-F238E27FC236}">
                <a16:creationId xmlns:a16="http://schemas.microsoft.com/office/drawing/2014/main" id="{E607826B-9D16-40E2-BED8-BC31C55E3E74}"/>
              </a:ext>
            </a:extLst>
          </p:cNvPr>
          <p:cNvGraphicFramePr>
            <a:graphicFrameLocks noGrp="1"/>
          </p:cNvGraphicFramePr>
          <p:nvPr>
            <p:extLst>
              <p:ext uri="{D42A27DB-BD31-4B8C-83A1-F6EECF244321}">
                <p14:modId xmlns:p14="http://schemas.microsoft.com/office/powerpoint/2010/main" val="3066174060"/>
              </p:ext>
            </p:extLst>
          </p:nvPr>
        </p:nvGraphicFramePr>
        <p:xfrm>
          <a:off x="827088" y="5013325"/>
          <a:ext cx="3024187" cy="954088"/>
        </p:xfrm>
        <a:graphic>
          <a:graphicData uri="http://schemas.openxmlformats.org/drawingml/2006/table">
            <a:tbl>
              <a:tblPr/>
              <a:tblGrid>
                <a:gridCol w="503237">
                  <a:extLst>
                    <a:ext uri="{9D8B030D-6E8A-4147-A177-3AD203B41FA5}">
                      <a16:colId xmlns:a16="http://schemas.microsoft.com/office/drawing/2014/main" val="20000"/>
                    </a:ext>
                  </a:extLst>
                </a:gridCol>
                <a:gridCol w="503238">
                  <a:extLst>
                    <a:ext uri="{9D8B030D-6E8A-4147-A177-3AD203B41FA5}">
                      <a16:colId xmlns:a16="http://schemas.microsoft.com/office/drawing/2014/main" val="20001"/>
                    </a:ext>
                  </a:extLst>
                </a:gridCol>
                <a:gridCol w="503237">
                  <a:extLst>
                    <a:ext uri="{9D8B030D-6E8A-4147-A177-3AD203B41FA5}">
                      <a16:colId xmlns:a16="http://schemas.microsoft.com/office/drawing/2014/main" val="20002"/>
                    </a:ext>
                  </a:extLst>
                </a:gridCol>
                <a:gridCol w="504825">
                  <a:extLst>
                    <a:ext uri="{9D8B030D-6E8A-4147-A177-3AD203B41FA5}">
                      <a16:colId xmlns:a16="http://schemas.microsoft.com/office/drawing/2014/main" val="20003"/>
                    </a:ext>
                  </a:extLst>
                </a:gridCol>
                <a:gridCol w="504825">
                  <a:extLst>
                    <a:ext uri="{9D8B030D-6E8A-4147-A177-3AD203B41FA5}">
                      <a16:colId xmlns:a16="http://schemas.microsoft.com/office/drawing/2014/main" val="20004"/>
                    </a:ext>
                  </a:extLst>
                </a:gridCol>
                <a:gridCol w="504825">
                  <a:extLst>
                    <a:ext uri="{9D8B030D-6E8A-4147-A177-3AD203B41FA5}">
                      <a16:colId xmlns:a16="http://schemas.microsoft.com/office/drawing/2014/main" val="20005"/>
                    </a:ext>
                  </a:extLst>
                </a:gridCol>
              </a:tblGrid>
              <a:tr h="477838">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1</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2</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3</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4</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5</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6</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7625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11</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83</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27</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dirty="0">
                          <a:ln>
                            <a:noFill/>
                          </a:ln>
                          <a:solidFill>
                            <a:srgbClr val="FF0000"/>
                          </a:solidFill>
                          <a:effectLst/>
                          <a:latin typeface="Bookman" pitchFamily="18" charset="0"/>
                          <a:ea typeface="宋体" pitchFamily="2" charset="-122"/>
                        </a:rPr>
                        <a:t>38</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dirty="0">
                          <a:ln>
                            <a:noFill/>
                          </a:ln>
                          <a:solidFill>
                            <a:srgbClr val="FF0000"/>
                          </a:solidFill>
                          <a:effectLst/>
                          <a:latin typeface="Bookman" pitchFamily="18" charset="0"/>
                          <a:ea typeface="宋体" pitchFamily="2" charset="-122"/>
                        </a:rPr>
                        <a:t>96</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dirty="0">
                          <a:ln>
                            <a:noFill/>
                          </a:ln>
                          <a:solidFill>
                            <a:srgbClr val="FF0000"/>
                          </a:solidFill>
                          <a:effectLst/>
                          <a:latin typeface="Bookman" pitchFamily="18" charset="0"/>
                          <a:ea typeface="宋体" pitchFamily="2" charset="-122"/>
                        </a:rPr>
                        <a:t>09</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36" name="虚尾箭头 35">
            <a:extLst>
              <a:ext uri="{FF2B5EF4-FFF2-40B4-BE49-F238E27FC236}">
                <a16:creationId xmlns:a16="http://schemas.microsoft.com/office/drawing/2014/main" id="{F58AB739-4BCD-45FF-9176-E3ECD33CDDFC}"/>
              </a:ext>
            </a:extLst>
          </p:cNvPr>
          <p:cNvSpPr/>
          <p:nvPr/>
        </p:nvSpPr>
        <p:spPr bwMode="auto">
          <a:xfrm>
            <a:off x="4211960" y="5301208"/>
            <a:ext cx="1440160" cy="864096"/>
          </a:xfrm>
          <a:prstGeom prst="stripedRightArrow">
            <a:avLst>
              <a:gd name="adj1" fmla="val 60656"/>
              <a:gd name="adj2" fmla="val 34972"/>
            </a:avLst>
          </a:prstGeom>
          <a:gradFill>
            <a:gsLst>
              <a:gs pos="0">
                <a:srgbClr val="5E9EFF"/>
              </a:gs>
              <a:gs pos="39999">
                <a:srgbClr val="85C2FF"/>
              </a:gs>
              <a:gs pos="70000">
                <a:srgbClr val="C4D6EB"/>
              </a:gs>
              <a:gs pos="100000">
                <a:srgbClr val="FFEBFA"/>
              </a:gs>
            </a:gsLst>
            <a:lin ang="10800000" scaled="0"/>
          </a:gradFill>
          <a:ln w="9525" cap="flat" cmpd="sng" algn="ctr">
            <a:solidFill>
              <a:schemeClr val="tx2"/>
            </a:solidFill>
            <a:prstDash val="solid"/>
            <a:round/>
            <a:headEnd type="none" w="med" len="med"/>
            <a:tailEnd type="none" w="med" len="med"/>
          </a:ln>
          <a:effectLst>
            <a:innerShdw blurRad="114300">
              <a:prstClr val="black"/>
            </a:innerShdw>
          </a:effectLst>
          <a:scene3d>
            <a:camera prst="orthographicFront"/>
            <a:lightRig rig="threePt" dir="t"/>
          </a:scene3d>
          <a:sp3d>
            <a:bevelT/>
            <a:bevelB w="165100" prst="coolSlant"/>
          </a:sp3d>
        </p:spPr>
        <p:txBody>
          <a:bodyPr lIns="18000" tIns="10800" rIns="18000" bIns="10800"/>
          <a:lstStyle/>
          <a:p>
            <a:pPr algn="ctr">
              <a:defRPr/>
            </a:pPr>
            <a:r>
              <a:rPr lang="zh-CN" altLang="en-US" sz="2800" b="1" dirty="0"/>
              <a:t>看成</a:t>
            </a:r>
          </a:p>
        </p:txBody>
      </p:sp>
      <p:sp>
        <p:nvSpPr>
          <p:cNvPr id="34" name="Rectangle 2">
            <a:extLst>
              <a:ext uri="{FF2B5EF4-FFF2-40B4-BE49-F238E27FC236}">
                <a16:creationId xmlns:a16="http://schemas.microsoft.com/office/drawing/2014/main" id="{0914E6BD-EBB6-4F65-B1A4-5831FE57F55C}"/>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6525"/>
                    </p:tgtEl>
                  </p:cond>
                </p:stCondLst>
                <p:endSync evt="end" delay="0">
                  <p:rtn val="all"/>
                </p:endSync>
                <p:childTnLst>
                  <p:par>
                    <p:cTn id="3" fill="hold" nodeType="clickPar">
                      <p:stCondLst>
                        <p:cond delay="0"/>
                      </p:stCondLst>
                      <p:childTnLst>
                        <p:par>
                          <p:cTn id="4" fill="hold" nodeType="withGroup">
                            <p:stCondLst>
                              <p:cond delay="0"/>
                            </p:stCondLst>
                            <p:childTnLst>
                              <p:par>
                                <p:cTn id="5" presetID="35"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style.rotation</p:attrName>
                                        </p:attrNameLst>
                                      </p:cBhvr>
                                      <p:tavLst>
                                        <p:tav tm="0">
                                          <p:val>
                                            <p:fltVal val="720"/>
                                          </p:val>
                                        </p:tav>
                                        <p:tav tm="100000">
                                          <p:val>
                                            <p:fltVal val="0"/>
                                          </p:val>
                                        </p:tav>
                                      </p:tavLst>
                                    </p:anim>
                                    <p:anim calcmode="lin" valueType="num">
                                      <p:cBhvr>
                                        <p:cTn id="9" dur="1000" fill="hold"/>
                                        <p:tgtEl>
                                          <p:spTgt spid="2"/>
                                        </p:tgtEl>
                                        <p:attrNameLst>
                                          <p:attrName>ppt_h</p:attrName>
                                        </p:attrNameLst>
                                      </p:cBhvr>
                                      <p:tavLst>
                                        <p:tav tm="0">
                                          <p:val>
                                            <p:fltVal val="0"/>
                                          </p:val>
                                        </p:tav>
                                        <p:tav tm="100000">
                                          <p:val>
                                            <p:strVal val="#ppt_h"/>
                                          </p:val>
                                        </p:tav>
                                      </p:tavLst>
                                    </p:anim>
                                    <p:anim calcmode="lin" valueType="num">
                                      <p:cBhvr>
                                        <p:cTn id="10" dur="1000" fill="hold"/>
                                        <p:tgtEl>
                                          <p:spTgt spid="2"/>
                                        </p:tgtEl>
                                        <p:attrNameLst>
                                          <p:attrName>ppt_w</p:attrName>
                                        </p:attrNameLst>
                                      </p:cBhvr>
                                      <p:tavLst>
                                        <p:tav tm="0">
                                          <p:val>
                                            <p:fltVal val="0"/>
                                          </p:val>
                                        </p:tav>
                                        <p:tav tm="100000">
                                          <p:val>
                                            <p:strVal val="#ppt_w"/>
                                          </p:val>
                                        </p:tav>
                                      </p:tavLst>
                                    </p:anim>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childTnLst>
              </p:cTn>
              <p:nextCondLst>
                <p:cond evt="onClick" delay="0">
                  <p:tgtEl>
                    <p:spTgt spid="106525"/>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6" name="Rectangle 6">
            <a:extLst>
              <a:ext uri="{FF2B5EF4-FFF2-40B4-BE49-F238E27FC236}">
                <a16:creationId xmlns:a16="http://schemas.microsoft.com/office/drawing/2014/main" id="{0CC12350-AFD6-4BCB-9365-94DFB4089797}"/>
              </a:ext>
            </a:extLst>
          </p:cNvPr>
          <p:cNvSpPr>
            <a:spLocks noGrp="1" noChangeArrowheads="1"/>
          </p:cNvSpPr>
          <p:nvPr>
            <p:ph idx="1"/>
          </p:nvPr>
        </p:nvSpPr>
        <p:spPr>
          <a:xfrm>
            <a:off x="179388" y="1201564"/>
            <a:ext cx="8618537" cy="5611812"/>
          </a:xfrm>
        </p:spPr>
        <p:txBody>
          <a:bodyPr>
            <a:normAutofit lnSpcReduction="10000"/>
          </a:bodyPr>
          <a:lstStyle/>
          <a:p>
            <a:pPr marL="285750" indent="-285750">
              <a:spcBef>
                <a:spcPct val="0"/>
              </a:spcBef>
              <a:defRPr/>
            </a:pPr>
            <a:r>
              <a:rPr lang="zh-CN" altLang="en-US" sz="36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选择排序－堆排序</a:t>
            </a:r>
          </a:p>
          <a:p>
            <a:pPr marL="862013" lvl="1">
              <a:spcBef>
                <a:spcPct val="0"/>
              </a:spcBef>
              <a:defRPr/>
            </a:pPr>
            <a:r>
              <a:rPr lang="zh-CN" altLang="en-US" sz="32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堆的定义</a:t>
            </a:r>
            <a:r>
              <a:rPr lang="zh-CN" altLang="en-US" sz="32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a:t>
            </a:r>
          </a:p>
          <a:p>
            <a:pPr marL="1333500" lvl="2">
              <a:spcBef>
                <a:spcPct val="0"/>
              </a:spcBef>
              <a:defRPr/>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对</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K</a:t>
            </a:r>
            <a:r>
              <a:rPr lang="en-US" altLang="zh-CN" sz="2800" baseline="-25000" dirty="0">
                <a:latin typeface="Times New Roman" panose="02020603050405020304" pitchFamily="18" charset="0"/>
                <a:ea typeface="华文中宋" panose="02010600040101010101" pitchFamily="2" charset="-122"/>
                <a:cs typeface="Times New Roman" panose="02020603050405020304" pitchFamily="18" charset="0"/>
              </a:rPr>
              <a:t>1</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 K</a:t>
            </a:r>
            <a:r>
              <a:rPr lang="en-US" altLang="zh-CN" sz="2800" baseline="-25000" dirty="0">
                <a:latin typeface="Times New Roman" panose="02020603050405020304" pitchFamily="18" charset="0"/>
                <a:ea typeface="华文中宋" panose="02010600040101010101" pitchFamily="2" charset="-122"/>
                <a:cs typeface="Times New Roman" panose="02020603050405020304" pitchFamily="18" charset="0"/>
              </a:rPr>
              <a:t>2</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 … , </a:t>
            </a:r>
            <a:r>
              <a:rPr lang="en-US" altLang="zh-CN" sz="2800" dirty="0" err="1">
                <a:latin typeface="Times New Roman" panose="02020603050405020304" pitchFamily="18" charset="0"/>
                <a:ea typeface="华文中宋" panose="02010600040101010101" pitchFamily="2" charset="-122"/>
                <a:cs typeface="Times New Roman" panose="02020603050405020304" pitchFamily="18" charset="0"/>
              </a:rPr>
              <a:t>K</a:t>
            </a:r>
            <a:r>
              <a:rPr lang="en-US" altLang="zh-CN" sz="2800" baseline="-25000" dirty="0" err="1">
                <a:latin typeface="Times New Roman" panose="02020603050405020304" pitchFamily="18" charset="0"/>
                <a:ea typeface="华文中宋" panose="02010600040101010101" pitchFamily="2" charset="-122"/>
                <a:cs typeface="Times New Roman" panose="02020603050405020304" pitchFamily="18" charset="0"/>
              </a:rPr>
              <a:t>n</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如果满足</a:t>
            </a:r>
            <a:endPar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862013" lvl="1">
              <a:spcBef>
                <a:spcPct val="0"/>
              </a:spcBef>
              <a:defRPr/>
            </a:pPr>
            <a:endParaRPr lang="zh-CN" altLang="en-US" sz="32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862013" lvl="1">
              <a:spcBef>
                <a:spcPct val="0"/>
              </a:spcBef>
              <a:defRPr/>
            </a:pPr>
            <a:endParaRPr lang="zh-CN" altLang="en-US" sz="32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862013" lvl="1">
              <a:spcBef>
                <a:spcPct val="0"/>
              </a:spcBef>
              <a:defRPr/>
            </a:pPr>
            <a:endParaRPr lang="zh-CN" altLang="en-US" sz="32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862013" lvl="1">
              <a:spcBef>
                <a:spcPct val="0"/>
              </a:spcBef>
              <a:defRPr/>
            </a:pPr>
            <a:endParaRPr lang="zh-CN" altLang="en-US" sz="32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862013" lvl="1">
              <a:spcBef>
                <a:spcPct val="0"/>
              </a:spcBef>
              <a:defRPr/>
            </a:pPr>
            <a:endParaRPr lang="zh-CN" altLang="en-US" sz="32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1333500" lvl="2">
              <a:spcBef>
                <a:spcPct val="0"/>
              </a:spcBef>
              <a:defRPr/>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则称该序列构成的</a:t>
            </a:r>
            <a:r>
              <a:rPr lang="zh-CN" altLang="en-US" sz="2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完全二叉树</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是一个“堆”（</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heap）</a:t>
            </a:r>
          </a:p>
          <a:p>
            <a:pPr marL="1333500" lvl="2">
              <a:spcBef>
                <a:spcPct val="0"/>
              </a:spcBef>
              <a:defRPr/>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堆可以看作是 一个体育比赛（淘汰赛）的过程，</a:t>
            </a:r>
            <a:r>
              <a:rPr lang="zh-CN" altLang="en-US" sz="2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堆顶元素具有最大（最小）的关键字值</a:t>
            </a:r>
          </a:p>
        </p:txBody>
      </p:sp>
      <p:sp>
        <p:nvSpPr>
          <p:cNvPr id="61442" name="灯片编号占位符 5">
            <a:extLst>
              <a:ext uri="{FF2B5EF4-FFF2-40B4-BE49-F238E27FC236}">
                <a16:creationId xmlns:a16="http://schemas.microsoft.com/office/drawing/2014/main" id="{089099ED-4CAB-4376-9515-239978A9208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938E171A-3A7C-4F4F-84BB-265994BC4002}" type="slidenum">
              <a:rPr lang="zh-CN" altLang="en-US" sz="1400" b="0">
                <a:latin typeface="Arial" panose="020B0604020202020204" pitchFamily="34" charset="0"/>
              </a:rPr>
              <a:pPr>
                <a:spcBef>
                  <a:spcPct val="0"/>
                </a:spcBef>
                <a:buFontTx/>
                <a:buNone/>
              </a:pPr>
              <a:t>28</a:t>
            </a:fld>
            <a:endParaRPr lang="en-US" altLang="zh-CN" sz="1400" b="0">
              <a:latin typeface="Times New Roman" panose="02020603050405020304" pitchFamily="18" charset="0"/>
            </a:endParaRPr>
          </a:p>
        </p:txBody>
      </p:sp>
      <p:graphicFrame>
        <p:nvGraphicFramePr>
          <p:cNvPr id="61445" name="Object 7">
            <a:extLst>
              <a:ext uri="{FF2B5EF4-FFF2-40B4-BE49-F238E27FC236}">
                <a16:creationId xmlns:a16="http://schemas.microsoft.com/office/drawing/2014/main" id="{C97E6462-00F8-4DFD-8998-689C86EE7D5D}"/>
              </a:ext>
            </a:extLst>
          </p:cNvPr>
          <p:cNvGraphicFramePr>
            <a:graphicFrameLocks noChangeAspect="1"/>
          </p:cNvGraphicFramePr>
          <p:nvPr>
            <p:extLst>
              <p:ext uri="{D42A27DB-BD31-4B8C-83A1-F6EECF244321}">
                <p14:modId xmlns:p14="http://schemas.microsoft.com/office/powerpoint/2010/main" val="1174553636"/>
              </p:ext>
            </p:extLst>
          </p:nvPr>
        </p:nvGraphicFramePr>
        <p:xfrm>
          <a:off x="611560" y="2996952"/>
          <a:ext cx="5195887" cy="1168400"/>
        </p:xfrm>
        <a:graphic>
          <a:graphicData uri="http://schemas.openxmlformats.org/presentationml/2006/ole">
            <mc:AlternateContent xmlns:mc="http://schemas.openxmlformats.org/markup-compatibility/2006">
              <mc:Choice xmlns:v="urn:schemas-microsoft-com:vml" Requires="v">
                <p:oleObj spid="_x0000_s8398" name="Equation" r:id="rId4" imgW="2514513" imgH="419126" progId="Equation.DSMT4">
                  <p:embed/>
                </p:oleObj>
              </mc:Choice>
              <mc:Fallback>
                <p:oleObj name="Equation" r:id="rId4" imgW="2514513" imgH="419126" progId="Equation.DSMT4">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1560" y="2996952"/>
                        <a:ext cx="5195887" cy="116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nvGrpSpPr>
          <p:cNvPr id="61446" name="Group 31">
            <a:extLst>
              <a:ext uri="{FF2B5EF4-FFF2-40B4-BE49-F238E27FC236}">
                <a16:creationId xmlns:a16="http://schemas.microsoft.com/office/drawing/2014/main" id="{FE797BFB-FD77-45B6-9178-BD0FA3B2E41B}"/>
              </a:ext>
            </a:extLst>
          </p:cNvPr>
          <p:cNvGrpSpPr>
            <a:grpSpLocks/>
          </p:cNvGrpSpPr>
          <p:nvPr/>
        </p:nvGrpSpPr>
        <p:grpSpPr bwMode="auto">
          <a:xfrm>
            <a:off x="6084888" y="2087563"/>
            <a:ext cx="2871787" cy="2133600"/>
            <a:chOff x="3168" y="2400"/>
            <a:chExt cx="1809" cy="1344"/>
          </a:xfrm>
        </p:grpSpPr>
        <p:sp>
          <p:nvSpPr>
            <p:cNvPr id="61450" name="Oval 32">
              <a:extLst>
                <a:ext uri="{FF2B5EF4-FFF2-40B4-BE49-F238E27FC236}">
                  <a16:creationId xmlns:a16="http://schemas.microsoft.com/office/drawing/2014/main" id="{955B5292-EC22-4E19-9F81-B2FAA2263447}"/>
                </a:ext>
              </a:extLst>
            </p:cNvPr>
            <p:cNvSpPr>
              <a:spLocks noChangeArrowheads="1"/>
            </p:cNvSpPr>
            <p:nvPr/>
          </p:nvSpPr>
          <p:spPr bwMode="auto">
            <a:xfrm>
              <a:off x="4101" y="2445"/>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rPr>
                <a:t>96</a:t>
              </a:r>
            </a:p>
          </p:txBody>
        </p:sp>
        <p:sp>
          <p:nvSpPr>
            <p:cNvPr id="61451" name="Oval 33">
              <a:extLst>
                <a:ext uri="{FF2B5EF4-FFF2-40B4-BE49-F238E27FC236}">
                  <a16:creationId xmlns:a16="http://schemas.microsoft.com/office/drawing/2014/main" id="{BF8882CE-BC6B-4835-8AA6-C2680CCAC8AA}"/>
                </a:ext>
              </a:extLst>
            </p:cNvPr>
            <p:cNvSpPr>
              <a:spLocks noChangeArrowheads="1"/>
            </p:cNvSpPr>
            <p:nvPr/>
          </p:nvSpPr>
          <p:spPr bwMode="auto">
            <a:xfrm>
              <a:off x="3718" y="2934"/>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rPr>
                <a:t>83</a:t>
              </a:r>
            </a:p>
          </p:txBody>
        </p:sp>
        <p:sp>
          <p:nvSpPr>
            <p:cNvPr id="61452" name="Oval 34">
              <a:extLst>
                <a:ext uri="{FF2B5EF4-FFF2-40B4-BE49-F238E27FC236}">
                  <a16:creationId xmlns:a16="http://schemas.microsoft.com/office/drawing/2014/main" id="{B5EB67E9-F5BB-4D2F-A198-DB7AFCE19DD0}"/>
                </a:ext>
              </a:extLst>
            </p:cNvPr>
            <p:cNvSpPr>
              <a:spLocks noChangeArrowheads="1"/>
            </p:cNvSpPr>
            <p:nvPr/>
          </p:nvSpPr>
          <p:spPr bwMode="auto">
            <a:xfrm>
              <a:off x="4613" y="2898"/>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dirty="0">
                  <a:solidFill>
                    <a:schemeClr val="tx2"/>
                  </a:solidFill>
                  <a:latin typeface="Times New Roman" panose="02020603050405020304" pitchFamily="18" charset="0"/>
                </a:rPr>
                <a:t>27</a:t>
              </a:r>
            </a:p>
          </p:txBody>
        </p:sp>
        <p:sp>
          <p:nvSpPr>
            <p:cNvPr id="61453" name="Oval 35">
              <a:extLst>
                <a:ext uri="{FF2B5EF4-FFF2-40B4-BE49-F238E27FC236}">
                  <a16:creationId xmlns:a16="http://schemas.microsoft.com/office/drawing/2014/main" id="{DCC86CC9-5D6A-44CE-8383-BB3BE55BCE88}"/>
                </a:ext>
              </a:extLst>
            </p:cNvPr>
            <p:cNvSpPr>
              <a:spLocks noChangeArrowheads="1"/>
            </p:cNvSpPr>
            <p:nvPr/>
          </p:nvSpPr>
          <p:spPr bwMode="auto">
            <a:xfrm>
              <a:off x="3360" y="3457"/>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rPr>
                <a:t>38</a:t>
              </a:r>
            </a:p>
          </p:txBody>
        </p:sp>
        <p:sp>
          <p:nvSpPr>
            <p:cNvPr id="61454" name="Oval 36">
              <a:extLst>
                <a:ext uri="{FF2B5EF4-FFF2-40B4-BE49-F238E27FC236}">
                  <a16:creationId xmlns:a16="http://schemas.microsoft.com/office/drawing/2014/main" id="{A44E2873-F512-495B-95CE-1AF330F550C8}"/>
                </a:ext>
              </a:extLst>
            </p:cNvPr>
            <p:cNvSpPr>
              <a:spLocks noChangeArrowheads="1"/>
            </p:cNvSpPr>
            <p:nvPr/>
          </p:nvSpPr>
          <p:spPr bwMode="auto">
            <a:xfrm>
              <a:off x="4101" y="3457"/>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rPr>
                <a:t>11</a:t>
              </a:r>
            </a:p>
          </p:txBody>
        </p:sp>
        <p:sp>
          <p:nvSpPr>
            <p:cNvPr id="61455" name="Oval 37">
              <a:extLst>
                <a:ext uri="{FF2B5EF4-FFF2-40B4-BE49-F238E27FC236}">
                  <a16:creationId xmlns:a16="http://schemas.microsoft.com/office/drawing/2014/main" id="{3CD2A5B4-A8B4-4ACD-A648-E388B8D1A6C2}"/>
                </a:ext>
              </a:extLst>
            </p:cNvPr>
            <p:cNvSpPr>
              <a:spLocks noChangeArrowheads="1"/>
            </p:cNvSpPr>
            <p:nvPr/>
          </p:nvSpPr>
          <p:spPr bwMode="auto">
            <a:xfrm>
              <a:off x="4512" y="3457"/>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rPr>
                <a:t>09</a:t>
              </a:r>
            </a:p>
          </p:txBody>
        </p:sp>
        <p:sp>
          <p:nvSpPr>
            <p:cNvPr id="61456" name="Line 38">
              <a:extLst>
                <a:ext uri="{FF2B5EF4-FFF2-40B4-BE49-F238E27FC236}">
                  <a16:creationId xmlns:a16="http://schemas.microsoft.com/office/drawing/2014/main" id="{220D1AF3-02DC-496E-878D-8E60ECD47DB4}"/>
                </a:ext>
              </a:extLst>
            </p:cNvPr>
            <p:cNvSpPr>
              <a:spLocks noChangeShapeType="1"/>
            </p:cNvSpPr>
            <p:nvPr/>
          </p:nvSpPr>
          <p:spPr bwMode="auto">
            <a:xfrm flipH="1">
              <a:off x="3956" y="2707"/>
              <a:ext cx="193" cy="25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457" name="Line 39">
              <a:extLst>
                <a:ext uri="{FF2B5EF4-FFF2-40B4-BE49-F238E27FC236}">
                  <a16:creationId xmlns:a16="http://schemas.microsoft.com/office/drawing/2014/main" id="{23399567-AA20-418F-B968-2BDFE9C3FE0E}"/>
                </a:ext>
              </a:extLst>
            </p:cNvPr>
            <p:cNvSpPr>
              <a:spLocks noChangeShapeType="1"/>
            </p:cNvSpPr>
            <p:nvPr/>
          </p:nvSpPr>
          <p:spPr bwMode="auto">
            <a:xfrm flipH="1">
              <a:off x="3590" y="3213"/>
              <a:ext cx="193" cy="25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458" name="Line 40">
              <a:extLst>
                <a:ext uri="{FF2B5EF4-FFF2-40B4-BE49-F238E27FC236}">
                  <a16:creationId xmlns:a16="http://schemas.microsoft.com/office/drawing/2014/main" id="{09416037-58D4-44D5-A6AF-4977A4AC68EB}"/>
                </a:ext>
              </a:extLst>
            </p:cNvPr>
            <p:cNvSpPr>
              <a:spLocks noChangeShapeType="1"/>
            </p:cNvSpPr>
            <p:nvPr/>
          </p:nvSpPr>
          <p:spPr bwMode="auto">
            <a:xfrm flipH="1" flipV="1">
              <a:off x="3963" y="3196"/>
              <a:ext cx="193" cy="28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459" name="Line 41">
              <a:extLst>
                <a:ext uri="{FF2B5EF4-FFF2-40B4-BE49-F238E27FC236}">
                  <a16:creationId xmlns:a16="http://schemas.microsoft.com/office/drawing/2014/main" id="{83EA80FC-7227-418D-A27B-907D996F6140}"/>
                </a:ext>
              </a:extLst>
            </p:cNvPr>
            <p:cNvSpPr>
              <a:spLocks noChangeShapeType="1"/>
            </p:cNvSpPr>
            <p:nvPr/>
          </p:nvSpPr>
          <p:spPr bwMode="auto">
            <a:xfrm flipH="1" flipV="1">
              <a:off x="4356" y="2681"/>
              <a:ext cx="300" cy="24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460" name="Line 42">
              <a:extLst>
                <a:ext uri="{FF2B5EF4-FFF2-40B4-BE49-F238E27FC236}">
                  <a16:creationId xmlns:a16="http://schemas.microsoft.com/office/drawing/2014/main" id="{754C96DB-F860-43E7-A3CC-4C417942CC17}"/>
                </a:ext>
              </a:extLst>
            </p:cNvPr>
            <p:cNvSpPr>
              <a:spLocks noChangeShapeType="1"/>
            </p:cNvSpPr>
            <p:nvPr/>
          </p:nvSpPr>
          <p:spPr bwMode="auto">
            <a:xfrm flipV="1">
              <a:off x="4657" y="3194"/>
              <a:ext cx="95" cy="257"/>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461" name="Oval 43">
              <a:extLst>
                <a:ext uri="{FF2B5EF4-FFF2-40B4-BE49-F238E27FC236}">
                  <a16:creationId xmlns:a16="http://schemas.microsoft.com/office/drawing/2014/main" id="{E28B1481-8066-48C3-ABDC-77FCAC26A380}"/>
                </a:ext>
              </a:extLst>
            </p:cNvPr>
            <p:cNvSpPr>
              <a:spLocks noChangeArrowheads="1"/>
            </p:cNvSpPr>
            <p:nvPr/>
          </p:nvSpPr>
          <p:spPr bwMode="auto">
            <a:xfrm>
              <a:off x="3921" y="2400"/>
              <a:ext cx="159" cy="159"/>
            </a:xfrm>
            <a:prstGeom prst="ellipse">
              <a:avLst/>
            </a:prstGeom>
            <a:noFill/>
            <a:ln w="28575">
              <a:solidFill>
                <a:schemeClr val="hlink"/>
              </a:solidFill>
              <a:prstDash val="sysDot"/>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hlink"/>
                  </a:solidFill>
                  <a:latin typeface="Times New Roman" panose="02020603050405020304" pitchFamily="18" charset="0"/>
                </a:rPr>
                <a:t>1</a:t>
              </a:r>
            </a:p>
          </p:txBody>
        </p:sp>
        <p:sp>
          <p:nvSpPr>
            <p:cNvPr id="61462" name="Oval 44">
              <a:extLst>
                <a:ext uri="{FF2B5EF4-FFF2-40B4-BE49-F238E27FC236}">
                  <a16:creationId xmlns:a16="http://schemas.microsoft.com/office/drawing/2014/main" id="{51398C9C-F508-424B-BA05-A42171136B8F}"/>
                </a:ext>
              </a:extLst>
            </p:cNvPr>
            <p:cNvSpPr>
              <a:spLocks noChangeArrowheads="1"/>
            </p:cNvSpPr>
            <p:nvPr/>
          </p:nvSpPr>
          <p:spPr bwMode="auto">
            <a:xfrm>
              <a:off x="3534" y="2880"/>
              <a:ext cx="159" cy="159"/>
            </a:xfrm>
            <a:prstGeom prst="ellipse">
              <a:avLst/>
            </a:prstGeom>
            <a:noFill/>
            <a:ln w="28575">
              <a:solidFill>
                <a:schemeClr val="hlink"/>
              </a:solidFill>
              <a:prstDash val="sysDot"/>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hlink"/>
                  </a:solidFill>
                  <a:latin typeface="Times New Roman" panose="02020603050405020304" pitchFamily="18" charset="0"/>
                </a:rPr>
                <a:t>2</a:t>
              </a:r>
            </a:p>
          </p:txBody>
        </p:sp>
        <p:sp>
          <p:nvSpPr>
            <p:cNvPr id="61463" name="Oval 45">
              <a:extLst>
                <a:ext uri="{FF2B5EF4-FFF2-40B4-BE49-F238E27FC236}">
                  <a16:creationId xmlns:a16="http://schemas.microsoft.com/office/drawing/2014/main" id="{32EA7172-1BCB-4762-ABA3-16EFD63C73DE}"/>
                </a:ext>
              </a:extLst>
            </p:cNvPr>
            <p:cNvSpPr>
              <a:spLocks noChangeArrowheads="1"/>
            </p:cNvSpPr>
            <p:nvPr/>
          </p:nvSpPr>
          <p:spPr bwMode="auto">
            <a:xfrm>
              <a:off x="4416" y="2880"/>
              <a:ext cx="159" cy="159"/>
            </a:xfrm>
            <a:prstGeom prst="ellipse">
              <a:avLst/>
            </a:prstGeom>
            <a:noFill/>
            <a:ln w="28575">
              <a:solidFill>
                <a:schemeClr val="hlink"/>
              </a:solidFill>
              <a:prstDash val="sysDot"/>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hlink"/>
                  </a:solidFill>
                  <a:latin typeface="Times New Roman" panose="02020603050405020304" pitchFamily="18" charset="0"/>
                </a:rPr>
                <a:t>3</a:t>
              </a:r>
            </a:p>
          </p:txBody>
        </p:sp>
        <p:sp>
          <p:nvSpPr>
            <p:cNvPr id="61464" name="Oval 46">
              <a:extLst>
                <a:ext uri="{FF2B5EF4-FFF2-40B4-BE49-F238E27FC236}">
                  <a16:creationId xmlns:a16="http://schemas.microsoft.com/office/drawing/2014/main" id="{32D15F32-DC23-42C4-8C65-FA03E2C4325D}"/>
                </a:ext>
              </a:extLst>
            </p:cNvPr>
            <p:cNvSpPr>
              <a:spLocks noChangeArrowheads="1"/>
            </p:cNvSpPr>
            <p:nvPr/>
          </p:nvSpPr>
          <p:spPr bwMode="auto">
            <a:xfrm>
              <a:off x="3168" y="3408"/>
              <a:ext cx="159" cy="159"/>
            </a:xfrm>
            <a:prstGeom prst="ellipse">
              <a:avLst/>
            </a:prstGeom>
            <a:noFill/>
            <a:ln w="28575">
              <a:solidFill>
                <a:schemeClr val="hlink"/>
              </a:solidFill>
              <a:prstDash val="sysDot"/>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hlink"/>
                  </a:solidFill>
                  <a:latin typeface="Times New Roman" panose="02020603050405020304" pitchFamily="18" charset="0"/>
                </a:rPr>
                <a:t>4</a:t>
              </a:r>
            </a:p>
          </p:txBody>
        </p:sp>
        <p:sp>
          <p:nvSpPr>
            <p:cNvPr id="61465" name="Oval 47">
              <a:extLst>
                <a:ext uri="{FF2B5EF4-FFF2-40B4-BE49-F238E27FC236}">
                  <a16:creationId xmlns:a16="http://schemas.microsoft.com/office/drawing/2014/main" id="{923275E7-0403-4C74-88EC-53DD045B02A3}"/>
                </a:ext>
              </a:extLst>
            </p:cNvPr>
            <p:cNvSpPr>
              <a:spLocks noChangeArrowheads="1"/>
            </p:cNvSpPr>
            <p:nvPr/>
          </p:nvSpPr>
          <p:spPr bwMode="auto">
            <a:xfrm>
              <a:off x="3924" y="3408"/>
              <a:ext cx="159" cy="159"/>
            </a:xfrm>
            <a:prstGeom prst="ellipse">
              <a:avLst/>
            </a:prstGeom>
            <a:noFill/>
            <a:ln w="28575">
              <a:solidFill>
                <a:schemeClr val="hlink"/>
              </a:solidFill>
              <a:prstDash val="sysDot"/>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hlink"/>
                  </a:solidFill>
                  <a:latin typeface="Times New Roman" panose="02020603050405020304" pitchFamily="18" charset="0"/>
                </a:rPr>
                <a:t>5</a:t>
              </a:r>
            </a:p>
          </p:txBody>
        </p:sp>
        <p:sp>
          <p:nvSpPr>
            <p:cNvPr id="61466" name="Oval 48">
              <a:extLst>
                <a:ext uri="{FF2B5EF4-FFF2-40B4-BE49-F238E27FC236}">
                  <a16:creationId xmlns:a16="http://schemas.microsoft.com/office/drawing/2014/main" id="{7C466399-3A2C-4A00-9E09-F0BBCDBAB392}"/>
                </a:ext>
              </a:extLst>
            </p:cNvPr>
            <p:cNvSpPr>
              <a:spLocks noChangeArrowheads="1"/>
            </p:cNvSpPr>
            <p:nvPr/>
          </p:nvSpPr>
          <p:spPr bwMode="auto">
            <a:xfrm>
              <a:off x="4818" y="3408"/>
              <a:ext cx="159" cy="159"/>
            </a:xfrm>
            <a:prstGeom prst="ellipse">
              <a:avLst/>
            </a:prstGeom>
            <a:noFill/>
            <a:ln w="28575">
              <a:solidFill>
                <a:schemeClr val="hlink"/>
              </a:solidFill>
              <a:prstDash val="sysDot"/>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hlink"/>
                  </a:solidFill>
                  <a:latin typeface="Times New Roman" panose="02020603050405020304" pitchFamily="18" charset="0"/>
                </a:rPr>
                <a:t>6</a:t>
              </a:r>
            </a:p>
          </p:txBody>
        </p:sp>
      </p:grpSp>
      <p:graphicFrame>
        <p:nvGraphicFramePr>
          <p:cNvPr id="61447" name="Object 25">
            <a:extLst>
              <a:ext uri="{FF2B5EF4-FFF2-40B4-BE49-F238E27FC236}">
                <a16:creationId xmlns:a16="http://schemas.microsoft.com/office/drawing/2014/main" id="{EF68B79C-1723-4DC5-AE26-28EC7F654CAC}"/>
              </a:ext>
            </a:extLst>
          </p:cNvPr>
          <p:cNvGraphicFramePr>
            <a:graphicFrameLocks noChangeAspect="1"/>
          </p:cNvGraphicFramePr>
          <p:nvPr/>
        </p:nvGraphicFramePr>
        <p:xfrm>
          <a:off x="6997700" y="2420938"/>
          <a:ext cx="331788" cy="512762"/>
        </p:xfrm>
        <a:graphic>
          <a:graphicData uri="http://schemas.openxmlformats.org/presentationml/2006/ole">
            <mc:AlternateContent xmlns:mc="http://schemas.openxmlformats.org/markup-compatibility/2006">
              <mc:Choice xmlns:v="urn:schemas-microsoft-com:vml" Requires="v">
                <p:oleObj spid="_x0000_s8399" name="Equation" r:id="rId6" imgW="114170" imgH="200179" progId="Equation.DSMT4">
                  <p:embed/>
                </p:oleObj>
              </mc:Choice>
              <mc:Fallback>
                <p:oleObj name="Equation" r:id="rId6" imgW="114170" imgH="200179" progId="Equation.DSMT4">
                  <p:embed/>
                  <p:pic>
                    <p:nvPicPr>
                      <p:cNvPr id="0" name="Object 2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97700" y="2420938"/>
                        <a:ext cx="331788"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61448" name="Object 26">
            <a:extLst>
              <a:ext uri="{FF2B5EF4-FFF2-40B4-BE49-F238E27FC236}">
                <a16:creationId xmlns:a16="http://schemas.microsoft.com/office/drawing/2014/main" id="{6DF578E6-2873-400B-8C2F-135D22231623}"/>
              </a:ext>
            </a:extLst>
          </p:cNvPr>
          <p:cNvGraphicFramePr>
            <a:graphicFrameLocks noChangeAspect="1"/>
          </p:cNvGraphicFramePr>
          <p:nvPr/>
        </p:nvGraphicFramePr>
        <p:xfrm>
          <a:off x="6337300" y="3233738"/>
          <a:ext cx="506413" cy="554037"/>
        </p:xfrm>
        <a:graphic>
          <a:graphicData uri="http://schemas.openxmlformats.org/presentationml/2006/ole">
            <mc:AlternateContent xmlns:mc="http://schemas.openxmlformats.org/markup-compatibility/2006">
              <mc:Choice xmlns:v="urn:schemas-microsoft-com:vml" Requires="v">
                <p:oleObj spid="_x0000_s8400" name="Equation" r:id="rId8" imgW="123886" imgH="161951" progId="Equation.DSMT4">
                  <p:embed/>
                </p:oleObj>
              </mc:Choice>
              <mc:Fallback>
                <p:oleObj name="Equation" r:id="rId8" imgW="123886" imgH="161951" progId="Equation.DSMT4">
                  <p:embed/>
                  <p:pic>
                    <p:nvPicPr>
                      <p:cNvPr id="0" name="Object 2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37300" y="3233738"/>
                        <a:ext cx="506413"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61449" name="Object 27">
            <a:extLst>
              <a:ext uri="{FF2B5EF4-FFF2-40B4-BE49-F238E27FC236}">
                <a16:creationId xmlns:a16="http://schemas.microsoft.com/office/drawing/2014/main" id="{2FFF39C2-A7BE-4A3B-89E1-8950EDC16C8E}"/>
              </a:ext>
            </a:extLst>
          </p:cNvPr>
          <p:cNvGraphicFramePr>
            <a:graphicFrameLocks noChangeAspect="1"/>
          </p:cNvGraphicFramePr>
          <p:nvPr/>
        </p:nvGraphicFramePr>
        <p:xfrm>
          <a:off x="7639050" y="3213100"/>
          <a:ext cx="598488" cy="582613"/>
        </p:xfrm>
        <a:graphic>
          <a:graphicData uri="http://schemas.openxmlformats.org/presentationml/2006/ole">
            <mc:AlternateContent xmlns:mc="http://schemas.openxmlformats.org/markup-compatibility/2006">
              <mc:Choice xmlns:v="urn:schemas-microsoft-com:vml" Requires="v">
                <p:oleObj spid="_x0000_s8401" name="Equation" r:id="rId10" imgW="209601" imgH="161951" progId="Equation.DSMT4">
                  <p:embed/>
                </p:oleObj>
              </mc:Choice>
              <mc:Fallback>
                <p:oleObj name="Equation" r:id="rId10" imgW="209601" imgH="161951" progId="Equation.DSMT4">
                  <p:embed/>
                  <p:pic>
                    <p:nvPicPr>
                      <p:cNvPr id="0" name="Object 27"/>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639050" y="3213100"/>
                        <a:ext cx="598488" cy="582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9" name="Rectangle 2">
            <a:extLst>
              <a:ext uri="{FF2B5EF4-FFF2-40B4-BE49-F238E27FC236}">
                <a16:creationId xmlns:a16="http://schemas.microsoft.com/office/drawing/2014/main" id="{65570242-A774-4B80-A078-D6DF5A26ED2A}"/>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2" name="Rectangle 3">
            <a:extLst>
              <a:ext uri="{FF2B5EF4-FFF2-40B4-BE49-F238E27FC236}">
                <a16:creationId xmlns:a16="http://schemas.microsoft.com/office/drawing/2014/main" id="{3AD67B4D-19E8-452F-9293-289B5423AB6C}"/>
              </a:ext>
            </a:extLst>
          </p:cNvPr>
          <p:cNvSpPr>
            <a:spLocks noGrp="1" noChangeArrowheads="1"/>
          </p:cNvSpPr>
          <p:nvPr>
            <p:ph idx="1"/>
          </p:nvPr>
        </p:nvSpPr>
        <p:spPr>
          <a:xfrm>
            <a:off x="34925" y="1367482"/>
            <a:ext cx="6049963" cy="4988868"/>
          </a:xfrm>
          <a:noFill/>
        </p:spPr>
        <p:txBody>
          <a:bodyPr/>
          <a:lstStyle/>
          <a:p>
            <a:pPr marL="285750" indent="-285750">
              <a:spcBef>
                <a:spcPct val="0"/>
              </a:spcBef>
            </a:pPr>
            <a:r>
              <a:rPr lang="zh-CN" altLang="en-US" sz="3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选择排序－堆排序</a:t>
            </a:r>
          </a:p>
          <a:p>
            <a:pPr marL="862013" lvl="1">
              <a:spcBef>
                <a:spcPct val="0"/>
              </a:spcBef>
            </a:pPr>
            <a:r>
              <a:rPr lang="zh-CN" altLang="en-US" sz="32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如何构造堆：</a:t>
            </a:r>
          </a:p>
          <a:p>
            <a:pPr marL="1333500" lvl="2">
              <a:spcBef>
                <a:spcPct val="0"/>
              </a:spcBef>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从最后一个非叶子结点开始，直到根结点为止，按堆的定义进行调整，即可将完全二叉树构造成堆。</a:t>
            </a:r>
          </a:p>
          <a:p>
            <a:pPr marL="1333500" lvl="2">
              <a:spcBef>
                <a:spcPct val="0"/>
              </a:spcBef>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对于一个无序序列 </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r[1:n]，</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只要保证从第 </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n/2 </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个非叶子结点到第1个非叶子结点（根）都是堆就可以了</a:t>
            </a:r>
          </a:p>
        </p:txBody>
      </p:sp>
      <p:sp>
        <p:nvSpPr>
          <p:cNvPr id="63490" name="灯片编号占位符 5">
            <a:extLst>
              <a:ext uri="{FF2B5EF4-FFF2-40B4-BE49-F238E27FC236}">
                <a16:creationId xmlns:a16="http://schemas.microsoft.com/office/drawing/2014/main" id="{0BECE48B-A836-4FEF-BA85-A22975C4D4B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C17185E6-0723-4DF1-8EF5-C9FA7F1E53C5}" type="slidenum">
              <a:rPr lang="zh-CN" altLang="en-US" sz="1400" b="0">
                <a:latin typeface="Arial" panose="020B0604020202020204" pitchFamily="34" charset="0"/>
              </a:rPr>
              <a:pPr>
                <a:spcBef>
                  <a:spcPct val="0"/>
                </a:spcBef>
                <a:buFontTx/>
                <a:buNone/>
              </a:pPr>
              <a:t>29</a:t>
            </a:fld>
            <a:endParaRPr lang="en-US" altLang="zh-CN" sz="1400" b="0">
              <a:latin typeface="Times New Roman" panose="02020603050405020304" pitchFamily="18" charset="0"/>
            </a:endParaRPr>
          </a:p>
        </p:txBody>
      </p:sp>
      <p:grpSp>
        <p:nvGrpSpPr>
          <p:cNvPr id="2" name="Group 31">
            <a:extLst>
              <a:ext uri="{FF2B5EF4-FFF2-40B4-BE49-F238E27FC236}">
                <a16:creationId xmlns:a16="http://schemas.microsoft.com/office/drawing/2014/main" id="{48125BC5-802B-4AA3-A799-C634AF30BF5D}"/>
              </a:ext>
            </a:extLst>
          </p:cNvPr>
          <p:cNvGrpSpPr>
            <a:grpSpLocks/>
          </p:cNvGrpSpPr>
          <p:nvPr/>
        </p:nvGrpSpPr>
        <p:grpSpPr bwMode="auto">
          <a:xfrm>
            <a:off x="6020693" y="2276872"/>
            <a:ext cx="2871787" cy="2133600"/>
            <a:chOff x="3168" y="2400"/>
            <a:chExt cx="1809" cy="1344"/>
          </a:xfrm>
          <a:noFill/>
        </p:grpSpPr>
        <p:sp>
          <p:nvSpPr>
            <p:cNvPr id="25" name="Oval 32">
              <a:extLst>
                <a:ext uri="{FF2B5EF4-FFF2-40B4-BE49-F238E27FC236}">
                  <a16:creationId xmlns:a16="http://schemas.microsoft.com/office/drawing/2014/main" id="{3C5EEEDE-C0E0-4178-BECC-85A16C9F3B87}"/>
                </a:ext>
              </a:extLst>
            </p:cNvPr>
            <p:cNvSpPr>
              <a:spLocks noChangeArrowheads="1"/>
            </p:cNvSpPr>
            <p:nvPr/>
          </p:nvSpPr>
          <p:spPr bwMode="auto">
            <a:xfrm>
              <a:off x="4101" y="2445"/>
              <a:ext cx="289" cy="287"/>
            </a:xfrm>
            <a:prstGeom prst="ellipse">
              <a:avLst/>
            </a:prstGeom>
            <a:grpFill/>
            <a:ln w="28575">
              <a:solidFill>
                <a:schemeClr val="tx2"/>
              </a:solidFill>
              <a:round/>
              <a:headEnd/>
              <a:tailEnd/>
            </a:ln>
          </p:spPr>
          <p:txBody>
            <a:bodyPr wrap="none" anchor="ctr"/>
            <a:lstStyle/>
            <a:p>
              <a:pPr algn="ctr">
                <a:defRPr/>
              </a:pPr>
              <a:r>
                <a:rPr lang="en-US" altLang="zh-CN" sz="1800" b="1" dirty="0">
                  <a:solidFill>
                    <a:schemeClr val="tx2"/>
                  </a:solidFill>
                </a:rPr>
                <a:t>11</a:t>
              </a:r>
            </a:p>
          </p:txBody>
        </p:sp>
        <p:sp>
          <p:nvSpPr>
            <p:cNvPr id="26" name="Oval 33">
              <a:extLst>
                <a:ext uri="{FF2B5EF4-FFF2-40B4-BE49-F238E27FC236}">
                  <a16:creationId xmlns:a16="http://schemas.microsoft.com/office/drawing/2014/main" id="{C6D62664-2C08-4B98-A249-3D896CF6722E}"/>
                </a:ext>
              </a:extLst>
            </p:cNvPr>
            <p:cNvSpPr>
              <a:spLocks noChangeArrowheads="1"/>
            </p:cNvSpPr>
            <p:nvPr/>
          </p:nvSpPr>
          <p:spPr bwMode="auto">
            <a:xfrm>
              <a:off x="3718" y="2934"/>
              <a:ext cx="289"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rPr>
                <a:t>83</a:t>
              </a:r>
            </a:p>
          </p:txBody>
        </p:sp>
        <p:sp>
          <p:nvSpPr>
            <p:cNvPr id="27" name="Oval 34">
              <a:extLst>
                <a:ext uri="{FF2B5EF4-FFF2-40B4-BE49-F238E27FC236}">
                  <a16:creationId xmlns:a16="http://schemas.microsoft.com/office/drawing/2014/main" id="{01F9E4D0-D063-442E-9140-9567B43CAE4A}"/>
                </a:ext>
              </a:extLst>
            </p:cNvPr>
            <p:cNvSpPr>
              <a:spLocks noChangeArrowheads="1"/>
            </p:cNvSpPr>
            <p:nvPr/>
          </p:nvSpPr>
          <p:spPr bwMode="auto">
            <a:xfrm>
              <a:off x="4613" y="2898"/>
              <a:ext cx="289"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rPr>
                <a:t>27</a:t>
              </a:r>
            </a:p>
          </p:txBody>
        </p:sp>
        <p:sp>
          <p:nvSpPr>
            <p:cNvPr id="28" name="Oval 35">
              <a:extLst>
                <a:ext uri="{FF2B5EF4-FFF2-40B4-BE49-F238E27FC236}">
                  <a16:creationId xmlns:a16="http://schemas.microsoft.com/office/drawing/2014/main" id="{EE326294-87F6-4099-8B0C-E648B7A7C95C}"/>
                </a:ext>
              </a:extLst>
            </p:cNvPr>
            <p:cNvSpPr>
              <a:spLocks noChangeArrowheads="1"/>
            </p:cNvSpPr>
            <p:nvPr/>
          </p:nvSpPr>
          <p:spPr bwMode="auto">
            <a:xfrm>
              <a:off x="3360" y="3457"/>
              <a:ext cx="290"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rPr>
                <a:t>38</a:t>
              </a:r>
            </a:p>
          </p:txBody>
        </p:sp>
        <p:sp>
          <p:nvSpPr>
            <p:cNvPr id="29" name="Oval 36">
              <a:extLst>
                <a:ext uri="{FF2B5EF4-FFF2-40B4-BE49-F238E27FC236}">
                  <a16:creationId xmlns:a16="http://schemas.microsoft.com/office/drawing/2014/main" id="{B67AA58A-D4C0-4B62-9B81-2371BC9D9D0F}"/>
                </a:ext>
              </a:extLst>
            </p:cNvPr>
            <p:cNvSpPr>
              <a:spLocks noChangeArrowheads="1"/>
            </p:cNvSpPr>
            <p:nvPr/>
          </p:nvSpPr>
          <p:spPr bwMode="auto">
            <a:xfrm>
              <a:off x="4101" y="3457"/>
              <a:ext cx="289" cy="287"/>
            </a:xfrm>
            <a:prstGeom prst="ellipse">
              <a:avLst/>
            </a:prstGeom>
            <a:grpFill/>
            <a:ln w="28575">
              <a:solidFill>
                <a:schemeClr val="tx2"/>
              </a:solidFill>
              <a:round/>
              <a:headEnd/>
              <a:tailEnd/>
            </a:ln>
          </p:spPr>
          <p:txBody>
            <a:bodyPr wrap="none" anchor="ctr"/>
            <a:lstStyle/>
            <a:p>
              <a:pPr algn="ctr">
                <a:defRPr/>
              </a:pPr>
              <a:r>
                <a:rPr lang="en-US" altLang="zh-CN" sz="1800" b="1" dirty="0">
                  <a:solidFill>
                    <a:schemeClr val="tx2"/>
                  </a:solidFill>
                </a:rPr>
                <a:t>96</a:t>
              </a:r>
            </a:p>
          </p:txBody>
        </p:sp>
        <p:sp>
          <p:nvSpPr>
            <p:cNvPr id="30" name="Oval 37">
              <a:extLst>
                <a:ext uri="{FF2B5EF4-FFF2-40B4-BE49-F238E27FC236}">
                  <a16:creationId xmlns:a16="http://schemas.microsoft.com/office/drawing/2014/main" id="{3D45FEA8-416E-400B-AFC6-0DD4814A3247}"/>
                </a:ext>
              </a:extLst>
            </p:cNvPr>
            <p:cNvSpPr>
              <a:spLocks noChangeArrowheads="1"/>
            </p:cNvSpPr>
            <p:nvPr/>
          </p:nvSpPr>
          <p:spPr bwMode="auto">
            <a:xfrm>
              <a:off x="4512" y="3457"/>
              <a:ext cx="290"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rPr>
                <a:t>09</a:t>
              </a:r>
            </a:p>
          </p:txBody>
        </p:sp>
        <p:sp>
          <p:nvSpPr>
            <p:cNvPr id="31" name="Line 38">
              <a:extLst>
                <a:ext uri="{FF2B5EF4-FFF2-40B4-BE49-F238E27FC236}">
                  <a16:creationId xmlns:a16="http://schemas.microsoft.com/office/drawing/2014/main" id="{A3C4B99C-6218-4A48-AA5D-27187ACA183A}"/>
                </a:ext>
              </a:extLst>
            </p:cNvPr>
            <p:cNvSpPr>
              <a:spLocks noChangeShapeType="1"/>
            </p:cNvSpPr>
            <p:nvPr/>
          </p:nvSpPr>
          <p:spPr bwMode="auto">
            <a:xfrm flipH="1">
              <a:off x="3956" y="2707"/>
              <a:ext cx="193" cy="254"/>
            </a:xfrm>
            <a:prstGeom prst="line">
              <a:avLst/>
            </a:prstGeom>
            <a:grpFill/>
            <a:ln w="28575">
              <a:solidFill>
                <a:schemeClr val="tx2"/>
              </a:solidFill>
              <a:round/>
              <a:headEnd/>
              <a:tailEnd/>
            </a:ln>
          </p:spPr>
          <p:txBody>
            <a:bodyPr/>
            <a:lstStyle/>
            <a:p>
              <a:pPr algn="ctr">
                <a:defRPr/>
              </a:pPr>
              <a:endParaRPr lang="zh-CN" altLang="en-US"/>
            </a:p>
          </p:txBody>
        </p:sp>
        <p:sp>
          <p:nvSpPr>
            <p:cNvPr id="32" name="Line 39">
              <a:extLst>
                <a:ext uri="{FF2B5EF4-FFF2-40B4-BE49-F238E27FC236}">
                  <a16:creationId xmlns:a16="http://schemas.microsoft.com/office/drawing/2014/main" id="{27DDF4EF-B273-406F-AF89-FFB59515C186}"/>
                </a:ext>
              </a:extLst>
            </p:cNvPr>
            <p:cNvSpPr>
              <a:spLocks noChangeShapeType="1"/>
            </p:cNvSpPr>
            <p:nvPr/>
          </p:nvSpPr>
          <p:spPr bwMode="auto">
            <a:xfrm flipH="1">
              <a:off x="3590" y="3213"/>
              <a:ext cx="193" cy="254"/>
            </a:xfrm>
            <a:prstGeom prst="line">
              <a:avLst/>
            </a:prstGeom>
            <a:grpFill/>
            <a:ln w="28575">
              <a:solidFill>
                <a:schemeClr val="tx2"/>
              </a:solidFill>
              <a:round/>
              <a:headEnd/>
              <a:tailEnd/>
            </a:ln>
          </p:spPr>
          <p:txBody>
            <a:bodyPr/>
            <a:lstStyle/>
            <a:p>
              <a:pPr algn="ctr">
                <a:defRPr/>
              </a:pPr>
              <a:endParaRPr lang="zh-CN" altLang="en-US"/>
            </a:p>
          </p:txBody>
        </p:sp>
        <p:sp>
          <p:nvSpPr>
            <p:cNvPr id="33" name="Line 40">
              <a:extLst>
                <a:ext uri="{FF2B5EF4-FFF2-40B4-BE49-F238E27FC236}">
                  <a16:creationId xmlns:a16="http://schemas.microsoft.com/office/drawing/2014/main" id="{277E2729-DD12-402C-85C7-C2807943ECAA}"/>
                </a:ext>
              </a:extLst>
            </p:cNvPr>
            <p:cNvSpPr>
              <a:spLocks noChangeShapeType="1"/>
            </p:cNvSpPr>
            <p:nvPr/>
          </p:nvSpPr>
          <p:spPr bwMode="auto">
            <a:xfrm flipH="1" flipV="1">
              <a:off x="3963" y="3196"/>
              <a:ext cx="193" cy="280"/>
            </a:xfrm>
            <a:prstGeom prst="line">
              <a:avLst/>
            </a:prstGeom>
            <a:grpFill/>
            <a:ln w="28575">
              <a:solidFill>
                <a:schemeClr val="tx2"/>
              </a:solidFill>
              <a:round/>
              <a:headEnd/>
              <a:tailEnd/>
            </a:ln>
          </p:spPr>
          <p:txBody>
            <a:bodyPr/>
            <a:lstStyle/>
            <a:p>
              <a:pPr algn="ctr">
                <a:defRPr/>
              </a:pPr>
              <a:endParaRPr lang="zh-CN" altLang="en-US"/>
            </a:p>
          </p:txBody>
        </p:sp>
        <p:sp>
          <p:nvSpPr>
            <p:cNvPr id="34" name="Line 41">
              <a:extLst>
                <a:ext uri="{FF2B5EF4-FFF2-40B4-BE49-F238E27FC236}">
                  <a16:creationId xmlns:a16="http://schemas.microsoft.com/office/drawing/2014/main" id="{BE356853-0111-48C6-A798-E15E171C9AA8}"/>
                </a:ext>
              </a:extLst>
            </p:cNvPr>
            <p:cNvSpPr>
              <a:spLocks noChangeShapeType="1"/>
            </p:cNvSpPr>
            <p:nvPr/>
          </p:nvSpPr>
          <p:spPr bwMode="auto">
            <a:xfrm flipH="1" flipV="1">
              <a:off x="4356" y="2681"/>
              <a:ext cx="300" cy="244"/>
            </a:xfrm>
            <a:prstGeom prst="line">
              <a:avLst/>
            </a:prstGeom>
            <a:grpFill/>
            <a:ln w="28575">
              <a:solidFill>
                <a:schemeClr val="tx2"/>
              </a:solidFill>
              <a:round/>
              <a:headEnd/>
              <a:tailEnd/>
            </a:ln>
          </p:spPr>
          <p:txBody>
            <a:bodyPr/>
            <a:lstStyle/>
            <a:p>
              <a:pPr algn="ctr">
                <a:defRPr/>
              </a:pPr>
              <a:endParaRPr lang="zh-CN" altLang="en-US"/>
            </a:p>
          </p:txBody>
        </p:sp>
        <p:sp>
          <p:nvSpPr>
            <p:cNvPr id="35" name="Line 42">
              <a:extLst>
                <a:ext uri="{FF2B5EF4-FFF2-40B4-BE49-F238E27FC236}">
                  <a16:creationId xmlns:a16="http://schemas.microsoft.com/office/drawing/2014/main" id="{53FE7649-F992-4C4D-9AA6-271401AD82EF}"/>
                </a:ext>
              </a:extLst>
            </p:cNvPr>
            <p:cNvSpPr>
              <a:spLocks noChangeShapeType="1"/>
            </p:cNvSpPr>
            <p:nvPr/>
          </p:nvSpPr>
          <p:spPr bwMode="auto">
            <a:xfrm flipV="1">
              <a:off x="4657" y="3194"/>
              <a:ext cx="95" cy="257"/>
            </a:xfrm>
            <a:prstGeom prst="line">
              <a:avLst/>
            </a:prstGeom>
            <a:grpFill/>
            <a:ln w="28575">
              <a:solidFill>
                <a:schemeClr val="tx2"/>
              </a:solidFill>
              <a:round/>
              <a:headEnd/>
              <a:tailEnd/>
            </a:ln>
          </p:spPr>
          <p:txBody>
            <a:bodyPr/>
            <a:lstStyle/>
            <a:p>
              <a:pPr algn="ctr">
                <a:defRPr/>
              </a:pPr>
              <a:endParaRPr lang="zh-CN" altLang="en-US"/>
            </a:p>
          </p:txBody>
        </p:sp>
        <p:sp>
          <p:nvSpPr>
            <p:cNvPr id="36" name="Oval 43">
              <a:extLst>
                <a:ext uri="{FF2B5EF4-FFF2-40B4-BE49-F238E27FC236}">
                  <a16:creationId xmlns:a16="http://schemas.microsoft.com/office/drawing/2014/main" id="{D147B37A-3ED6-4D0A-9183-FBE7411D17AC}"/>
                </a:ext>
              </a:extLst>
            </p:cNvPr>
            <p:cNvSpPr>
              <a:spLocks noChangeArrowheads="1"/>
            </p:cNvSpPr>
            <p:nvPr/>
          </p:nvSpPr>
          <p:spPr bwMode="auto">
            <a:xfrm>
              <a:off x="3921" y="2400"/>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1</a:t>
              </a:r>
            </a:p>
          </p:txBody>
        </p:sp>
        <p:sp>
          <p:nvSpPr>
            <p:cNvPr id="37" name="Oval 44">
              <a:extLst>
                <a:ext uri="{FF2B5EF4-FFF2-40B4-BE49-F238E27FC236}">
                  <a16:creationId xmlns:a16="http://schemas.microsoft.com/office/drawing/2014/main" id="{C40A3CBD-8A4D-47C0-9338-D20918A940C7}"/>
                </a:ext>
              </a:extLst>
            </p:cNvPr>
            <p:cNvSpPr>
              <a:spLocks noChangeArrowheads="1"/>
            </p:cNvSpPr>
            <p:nvPr/>
          </p:nvSpPr>
          <p:spPr bwMode="auto">
            <a:xfrm>
              <a:off x="3534" y="2880"/>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dirty="0">
                  <a:solidFill>
                    <a:schemeClr val="hlink"/>
                  </a:solidFill>
                </a:rPr>
                <a:t>2</a:t>
              </a:r>
            </a:p>
          </p:txBody>
        </p:sp>
        <p:sp>
          <p:nvSpPr>
            <p:cNvPr id="38" name="Oval 45">
              <a:extLst>
                <a:ext uri="{FF2B5EF4-FFF2-40B4-BE49-F238E27FC236}">
                  <a16:creationId xmlns:a16="http://schemas.microsoft.com/office/drawing/2014/main" id="{A4093A30-5CD6-4391-81A7-1F9CF6CEB648}"/>
                </a:ext>
              </a:extLst>
            </p:cNvPr>
            <p:cNvSpPr>
              <a:spLocks noChangeArrowheads="1"/>
            </p:cNvSpPr>
            <p:nvPr/>
          </p:nvSpPr>
          <p:spPr bwMode="auto">
            <a:xfrm>
              <a:off x="4416" y="2880"/>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3</a:t>
              </a:r>
            </a:p>
          </p:txBody>
        </p:sp>
        <p:sp>
          <p:nvSpPr>
            <p:cNvPr id="39" name="Oval 46">
              <a:extLst>
                <a:ext uri="{FF2B5EF4-FFF2-40B4-BE49-F238E27FC236}">
                  <a16:creationId xmlns:a16="http://schemas.microsoft.com/office/drawing/2014/main" id="{E7F36973-2AA4-4E1C-BE27-4BBC716C80BB}"/>
                </a:ext>
              </a:extLst>
            </p:cNvPr>
            <p:cNvSpPr>
              <a:spLocks noChangeArrowheads="1"/>
            </p:cNvSpPr>
            <p:nvPr/>
          </p:nvSpPr>
          <p:spPr bwMode="auto">
            <a:xfrm>
              <a:off x="3168" y="3408"/>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4</a:t>
              </a:r>
            </a:p>
          </p:txBody>
        </p:sp>
        <p:sp>
          <p:nvSpPr>
            <p:cNvPr id="40" name="Oval 47">
              <a:extLst>
                <a:ext uri="{FF2B5EF4-FFF2-40B4-BE49-F238E27FC236}">
                  <a16:creationId xmlns:a16="http://schemas.microsoft.com/office/drawing/2014/main" id="{5C6F4995-9500-4A6F-ABF0-09A7F3558AB7}"/>
                </a:ext>
              </a:extLst>
            </p:cNvPr>
            <p:cNvSpPr>
              <a:spLocks noChangeArrowheads="1"/>
            </p:cNvSpPr>
            <p:nvPr/>
          </p:nvSpPr>
          <p:spPr bwMode="auto">
            <a:xfrm>
              <a:off x="3924" y="3408"/>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5</a:t>
              </a:r>
            </a:p>
          </p:txBody>
        </p:sp>
        <p:sp>
          <p:nvSpPr>
            <p:cNvPr id="41" name="Oval 48">
              <a:extLst>
                <a:ext uri="{FF2B5EF4-FFF2-40B4-BE49-F238E27FC236}">
                  <a16:creationId xmlns:a16="http://schemas.microsoft.com/office/drawing/2014/main" id="{0651E329-FE36-4D4A-A6B3-A906F7F451C9}"/>
                </a:ext>
              </a:extLst>
            </p:cNvPr>
            <p:cNvSpPr>
              <a:spLocks noChangeArrowheads="1"/>
            </p:cNvSpPr>
            <p:nvPr/>
          </p:nvSpPr>
          <p:spPr bwMode="auto">
            <a:xfrm>
              <a:off x="4818" y="3408"/>
              <a:ext cx="159" cy="159"/>
            </a:xfrm>
            <a:prstGeom prst="ellipse">
              <a:avLst/>
            </a:prstGeom>
            <a:grpFill/>
            <a:ln w="28575">
              <a:solidFill>
                <a:schemeClr val="hlink"/>
              </a:solidFill>
              <a:prstDash val="sysDot"/>
              <a:round/>
              <a:headEnd/>
              <a:tailEnd/>
            </a:ln>
          </p:spPr>
          <p:txBody>
            <a:bodyPr wrap="none" anchor="ctr"/>
            <a:lstStyle/>
            <a:p>
              <a:pPr algn="ctr">
                <a:defRPr/>
              </a:pPr>
              <a:r>
                <a:rPr lang="en-US" altLang="zh-CN" sz="1800" b="1">
                  <a:solidFill>
                    <a:schemeClr val="hlink"/>
                  </a:solidFill>
                </a:rPr>
                <a:t>6</a:t>
              </a:r>
            </a:p>
          </p:txBody>
        </p:sp>
      </p:grpSp>
      <p:sp>
        <p:nvSpPr>
          <p:cNvPr id="42" name="Rectangle 2">
            <a:extLst>
              <a:ext uri="{FF2B5EF4-FFF2-40B4-BE49-F238E27FC236}">
                <a16:creationId xmlns:a16="http://schemas.microsoft.com/office/drawing/2014/main" id="{886AC0A7-7DC2-48EB-A6AC-73DB9B512841}"/>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6436" name="Group 4">
            <a:extLst>
              <a:ext uri="{FF2B5EF4-FFF2-40B4-BE49-F238E27FC236}">
                <a16:creationId xmlns:a16="http://schemas.microsoft.com/office/drawing/2014/main" id="{8CFD1646-1E11-4837-9665-5861622D29AD}"/>
              </a:ext>
            </a:extLst>
          </p:cNvPr>
          <p:cNvGraphicFramePr>
            <a:graphicFrameLocks noGrp="1"/>
          </p:cNvGraphicFramePr>
          <p:nvPr>
            <p:ph idx="1"/>
          </p:nvPr>
        </p:nvGraphicFramePr>
        <p:xfrm>
          <a:off x="7561263" y="2133600"/>
          <a:ext cx="1582737" cy="3336950"/>
        </p:xfrm>
        <a:graphic>
          <a:graphicData uri="http://schemas.openxmlformats.org/drawingml/2006/table">
            <a:tbl>
              <a:tblPr/>
              <a:tblGrid>
                <a:gridCol w="396875">
                  <a:extLst>
                    <a:ext uri="{9D8B030D-6E8A-4147-A177-3AD203B41FA5}">
                      <a16:colId xmlns:a16="http://schemas.microsoft.com/office/drawing/2014/main" val="20000"/>
                    </a:ext>
                  </a:extLst>
                </a:gridCol>
                <a:gridCol w="395287">
                  <a:extLst>
                    <a:ext uri="{9D8B030D-6E8A-4147-A177-3AD203B41FA5}">
                      <a16:colId xmlns:a16="http://schemas.microsoft.com/office/drawing/2014/main" val="20001"/>
                    </a:ext>
                  </a:extLst>
                </a:gridCol>
                <a:gridCol w="395288">
                  <a:extLst>
                    <a:ext uri="{9D8B030D-6E8A-4147-A177-3AD203B41FA5}">
                      <a16:colId xmlns:a16="http://schemas.microsoft.com/office/drawing/2014/main" val="20002"/>
                    </a:ext>
                  </a:extLst>
                </a:gridCol>
                <a:gridCol w="395287">
                  <a:extLst>
                    <a:ext uri="{9D8B030D-6E8A-4147-A177-3AD203B41FA5}">
                      <a16:colId xmlns:a16="http://schemas.microsoft.com/office/drawing/2014/main" val="20003"/>
                    </a:ext>
                  </a:extLst>
                </a:gridCol>
              </a:tblGrid>
              <a:tr h="581206">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2"/>
                          </a:solidFill>
                          <a:effectLst/>
                          <a:latin typeface="Bookman" pitchFamily="18" charset="0"/>
                          <a:ea typeface="宋体" pitchFamily="2" charset="-122"/>
                        </a:rPr>
                        <a:t>学号</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姓名</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2"/>
                          </a:solidFill>
                          <a:effectLst/>
                          <a:latin typeface="Bookman" pitchFamily="18" charset="0"/>
                          <a:ea typeface="宋体" pitchFamily="2" charset="-122"/>
                        </a:rPr>
                        <a:t>班级</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成绩</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81206">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25</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张勇</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仪1</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85</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81206">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23</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李军</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计1</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90</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37367">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zh-CN" altLang="en-US" sz="1600" b="1" i="0" u="none" strike="noStrike" cap="none" normalizeH="0" baseline="0">
                        <a:ln>
                          <a:noFill/>
                        </a:ln>
                        <a:solidFill>
                          <a:schemeClr val="tx1"/>
                        </a:solidFill>
                        <a:effectLst/>
                        <a:latin typeface="Bookman" pitchFamily="18" charset="0"/>
                        <a:ea typeface="宋体" pitchFamily="2" charset="-122"/>
                      </a:endParaRP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zh-CN" altLang="en-US" sz="1600" b="1" i="0" u="none" strike="noStrike" cap="none" normalizeH="0" baseline="0">
                        <a:ln>
                          <a:noFill/>
                        </a:ln>
                        <a:solidFill>
                          <a:schemeClr val="tx1"/>
                        </a:solidFill>
                        <a:effectLst/>
                        <a:latin typeface="Bookman" pitchFamily="18" charset="0"/>
                        <a:ea typeface="宋体" pitchFamily="2" charset="-122"/>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zh-CN" altLang="en-US" sz="1600" b="1" i="0" u="none" strike="noStrike" cap="none" normalizeH="0" baseline="0">
                        <a:ln>
                          <a:noFill/>
                        </a:ln>
                        <a:solidFill>
                          <a:schemeClr val="tx1"/>
                        </a:solidFill>
                        <a:effectLst/>
                        <a:latin typeface="Bookman" pitchFamily="18" charset="0"/>
                        <a:ea typeface="宋体" pitchFamily="2" charset="-122"/>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zh-CN" altLang="en-US" sz="1600" b="1" i="0" u="none" strike="noStrike" cap="none" normalizeH="0" baseline="0">
                        <a:ln>
                          <a:noFill/>
                        </a:ln>
                        <a:solidFill>
                          <a:schemeClr val="tx1"/>
                        </a:solidFill>
                        <a:effectLst/>
                        <a:latin typeface="Bookman" pitchFamily="18" charset="0"/>
                        <a:ea typeface="宋体" pitchFamily="2" charset="-122"/>
                      </a:endParaRP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37367">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37367">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zh-CN" sz="1600" b="1" i="0" u="none" strike="noStrike" cap="none" normalizeH="0" baseline="0">
                        <a:ln>
                          <a:noFill/>
                        </a:ln>
                        <a:solidFill>
                          <a:schemeClr val="tx1"/>
                        </a:solidFill>
                        <a:effectLst/>
                        <a:latin typeface="Bookman" pitchFamily="18" charset="0"/>
                        <a:ea typeface="宋体" pitchFamily="2" charset="-122"/>
                      </a:endParaRP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zh-CN" sz="1600" b="1" i="0" u="none" strike="noStrike" cap="none" normalizeH="0" baseline="0">
                        <a:ln>
                          <a:noFill/>
                        </a:ln>
                        <a:solidFill>
                          <a:schemeClr val="tx1"/>
                        </a:solidFill>
                        <a:effectLst/>
                        <a:latin typeface="Bookman" pitchFamily="18" charset="0"/>
                        <a:ea typeface="宋体" pitchFamily="2" charset="-122"/>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zh-CN" sz="1600" b="1" i="0" u="none" strike="noStrike" cap="none" normalizeH="0" baseline="0">
                        <a:ln>
                          <a:noFill/>
                        </a:ln>
                        <a:solidFill>
                          <a:schemeClr val="tx1"/>
                        </a:solidFill>
                        <a:effectLst/>
                        <a:latin typeface="Bookman" pitchFamily="18" charset="0"/>
                        <a:ea typeface="宋体" pitchFamily="2" charset="-122"/>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zh-CN" sz="1600" b="1" i="0" u="none" strike="noStrike" cap="none" normalizeH="0" baseline="0">
                        <a:ln>
                          <a:noFill/>
                        </a:ln>
                        <a:solidFill>
                          <a:schemeClr val="tx1"/>
                        </a:solidFill>
                        <a:effectLst/>
                        <a:latin typeface="Bookman" pitchFamily="18" charset="0"/>
                        <a:ea typeface="宋体" pitchFamily="2" charset="-122"/>
                      </a:endParaRP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81206">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1600" b="1" i="0" u="none" strike="noStrike" cap="none" normalizeH="0" baseline="0">
                          <a:ln>
                            <a:noFill/>
                          </a:ln>
                          <a:solidFill>
                            <a:schemeClr val="tx1"/>
                          </a:solidFill>
                          <a:effectLst/>
                          <a:latin typeface="Bookman" pitchFamily="18" charset="0"/>
                          <a:ea typeface="宋体" pitchFamily="2" charset="-122"/>
                        </a:rPr>
                        <a:t>99</a:t>
                      </a:r>
                    </a:p>
                  </a:txBody>
                  <a:tcPr marL="90000" marR="90000" marT="46765" marB="46765" horzOverflow="overflow">
                    <a:lnL w="28575"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黄尚</a:t>
                      </a:r>
                      <a:endParaRPr kumimoji="0" lang="en-US" altLang="zh-CN" sz="1600" b="1" i="0" u="none" strike="noStrike" cap="none" normalizeH="0" baseline="0">
                        <a:ln>
                          <a:noFill/>
                        </a:ln>
                        <a:solidFill>
                          <a:schemeClr val="tx1"/>
                        </a:solidFill>
                        <a:effectLst/>
                        <a:latin typeface="Bookman" pitchFamily="18" charset="0"/>
                        <a:ea typeface="宋体" pitchFamily="2" charset="-122"/>
                      </a:endParaRP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1600" b="1" i="0" u="none" strike="noStrike" cap="none" normalizeH="0" baseline="0">
                          <a:ln>
                            <a:noFill/>
                          </a:ln>
                          <a:solidFill>
                            <a:schemeClr val="tx1"/>
                          </a:solidFill>
                          <a:effectLst/>
                          <a:latin typeface="Bookman" pitchFamily="18" charset="0"/>
                          <a:ea typeface="宋体" pitchFamily="2" charset="-122"/>
                        </a:rPr>
                        <a:t>自</a:t>
                      </a:r>
                      <a:r>
                        <a:rPr kumimoji="0" lang="en-US" altLang="zh-CN" sz="1600" b="1" i="0" u="none" strike="noStrike" cap="none" normalizeH="0" baseline="0">
                          <a:ln>
                            <a:noFill/>
                          </a:ln>
                          <a:solidFill>
                            <a:schemeClr val="tx1"/>
                          </a:solidFill>
                          <a:effectLst/>
                          <a:latin typeface="Bookman" pitchFamily="18" charset="0"/>
                          <a:ea typeface="宋体" pitchFamily="2" charset="-122"/>
                        </a:rPr>
                        <a:t>1</a:t>
                      </a:r>
                    </a:p>
                  </a:txBody>
                  <a:tcPr marL="90000" marR="90000" marT="46765" marB="46765"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1600" b="1" i="0" u="none" strike="noStrike" cap="none" normalizeH="0" baseline="0">
                          <a:ln>
                            <a:noFill/>
                          </a:ln>
                          <a:solidFill>
                            <a:schemeClr val="tx1"/>
                          </a:solidFill>
                          <a:effectLst/>
                          <a:latin typeface="Bookman" pitchFamily="18" charset="0"/>
                          <a:ea typeface="宋体" pitchFamily="2" charset="-122"/>
                        </a:rPr>
                        <a:t>99</a:t>
                      </a:r>
                    </a:p>
                  </a:txBody>
                  <a:tcPr marL="90000" marR="90000" marT="46765" marB="46765" horzOverflow="overflow">
                    <a:lnL w="12700"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
        <p:nvSpPr>
          <p:cNvPr id="21506" name="灯片编号占位符 5">
            <a:extLst>
              <a:ext uri="{FF2B5EF4-FFF2-40B4-BE49-F238E27FC236}">
                <a16:creationId xmlns:a16="http://schemas.microsoft.com/office/drawing/2014/main" id="{5A62CD55-BBB5-451A-9E80-3081A6AA26E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6414EC2A-D89E-4F1E-8E60-70C95E6294BB}" type="slidenum">
              <a:rPr lang="zh-CN" altLang="en-US" sz="1400" b="0">
                <a:latin typeface="Arial" panose="020B0604020202020204" pitchFamily="34" charset="0"/>
              </a:rPr>
              <a:pPr>
                <a:spcBef>
                  <a:spcPct val="0"/>
                </a:spcBef>
                <a:buFontTx/>
                <a:buNone/>
              </a:pPr>
              <a:t>3</a:t>
            </a:fld>
            <a:endParaRPr lang="en-US" altLang="zh-CN" sz="1400" b="0">
              <a:latin typeface="Times New Roman" panose="02020603050405020304" pitchFamily="18" charset="0"/>
            </a:endParaRPr>
          </a:p>
        </p:txBody>
      </p:sp>
      <p:sp>
        <p:nvSpPr>
          <p:cNvPr id="146435" name="Rectangle 3">
            <a:extLst>
              <a:ext uri="{FF2B5EF4-FFF2-40B4-BE49-F238E27FC236}">
                <a16:creationId xmlns:a16="http://schemas.microsoft.com/office/drawing/2014/main" id="{6E0BB95F-209B-4D9A-AE37-1F9814BB7A8C}"/>
              </a:ext>
            </a:extLst>
          </p:cNvPr>
          <p:cNvSpPr>
            <a:spLocks noGrp="1" noChangeArrowheads="1"/>
          </p:cNvSpPr>
          <p:nvPr>
            <p:ph type="body" idx="4294967295"/>
          </p:nvPr>
        </p:nvSpPr>
        <p:spPr>
          <a:xfrm>
            <a:off x="0" y="1124744"/>
            <a:ext cx="6872288" cy="5611813"/>
          </a:xfrm>
        </p:spPr>
        <p:txBody>
          <a:bodyPr/>
          <a:lstStyle/>
          <a:p>
            <a:pPr marL="285750" indent="-285750">
              <a:defRPr/>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一般数据的存放形式</a:t>
            </a:r>
            <a:endParaRPr lang="en-US" altLang="zh-CN" sz="28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在查找中，通常考虑数据以记录（</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record）</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的形式存储在表中，表是记录的集合。一个表由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N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行记录</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数据元素</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和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M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个属性（数据项）构成</a:t>
            </a:r>
          </a:p>
          <a:p>
            <a:pPr marL="862013"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一般地，每个记录都有主关键字</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(primary key, PK)</a:t>
            </a:r>
          </a:p>
          <a:p>
            <a:pPr marL="1333500" lvl="2">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PK</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被用来</a:t>
            </a: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唯一地标识</a:t>
            </a:r>
            <a:r>
              <a:rPr lang="zh-CN" altLang="en-US" sz="2000" i="1" u="sng" dirty="0">
                <a:solidFill>
                  <a:schemeClr val="tx2"/>
                </a:solidFill>
                <a:effectLst>
                  <a:outerShdw blurRad="38100" dist="38100" dir="2700000" algn="tl">
                    <a:srgbClr val="000000"/>
                  </a:outerShdw>
                </a:effectLst>
                <a:latin typeface="Times New Roman" panose="02020603050405020304" pitchFamily="18" charset="0"/>
                <a:ea typeface="华文中宋" panose="02010600040101010101" pitchFamily="2" charset="-122"/>
                <a:cs typeface="Times New Roman" panose="02020603050405020304" pitchFamily="18" charset="0"/>
              </a:rPr>
              <a:t>一个</a:t>
            </a: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记录</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 record）</a:t>
            </a:r>
          </a:p>
          <a:p>
            <a:pPr marL="1333500" lvl="2">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PK</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通常由一个数据项组成，也可由两个以上的数据项组合而成</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记录也可以有次关键字（</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secondary </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key，SK</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a:t>
            </a:r>
          </a:p>
          <a:p>
            <a:pPr marL="1333500" lvl="2">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SK</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被用来</a:t>
            </a: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标识</a:t>
            </a:r>
            <a:r>
              <a:rPr lang="zh-CN" altLang="en-US" sz="2000" i="1" u="sng" dirty="0">
                <a:solidFill>
                  <a:schemeClr val="tx2"/>
                </a:solidFill>
                <a:effectLst>
                  <a:outerShdw blurRad="38100" dist="38100" dir="2700000" algn="tl">
                    <a:srgbClr val="000000"/>
                  </a:outerShdw>
                </a:effectLst>
                <a:latin typeface="Times New Roman" panose="02020603050405020304" pitchFamily="18" charset="0"/>
                <a:ea typeface="华文中宋" panose="02010600040101010101" pitchFamily="2" charset="-122"/>
                <a:cs typeface="Times New Roman" panose="02020603050405020304" pitchFamily="18" charset="0"/>
              </a:rPr>
              <a:t>一组</a:t>
            </a:r>
            <a:r>
              <a:rPr lang="zh-CN" altLang="en-US" sz="20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记录</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a group of records）</a:t>
            </a: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a:p>
            <a:pPr marL="1333500" lvl="2">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SK</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可以由一个或两个以上的数据项组合而成</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21551" name="AutoShape 46">
            <a:extLst>
              <a:ext uri="{FF2B5EF4-FFF2-40B4-BE49-F238E27FC236}">
                <a16:creationId xmlns:a16="http://schemas.microsoft.com/office/drawing/2014/main" id="{31776829-5A4F-4592-B49B-C79EA46EAFFE}"/>
              </a:ext>
            </a:extLst>
          </p:cNvPr>
          <p:cNvSpPr>
            <a:spLocks/>
          </p:cNvSpPr>
          <p:nvPr/>
        </p:nvSpPr>
        <p:spPr bwMode="auto">
          <a:xfrm>
            <a:off x="6961188" y="2924175"/>
            <a:ext cx="396875" cy="2305050"/>
          </a:xfrm>
          <a:prstGeom prst="leftBrace">
            <a:avLst>
              <a:gd name="adj1" fmla="val 27588"/>
              <a:gd name="adj2" fmla="val 50056"/>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400">
                <a:solidFill>
                  <a:schemeClr val="tx1"/>
                </a:solidFill>
                <a:latin typeface="Times New Roman" panose="02020603050405020304" pitchFamily="18" charset="0"/>
              </a:rPr>
              <a:t>   N</a:t>
            </a:r>
            <a:r>
              <a:rPr lang="zh-CN" altLang="en-US" sz="1400">
                <a:solidFill>
                  <a:schemeClr val="tx1"/>
                </a:solidFill>
                <a:latin typeface="Times New Roman" panose="02020603050405020304" pitchFamily="18" charset="0"/>
              </a:rPr>
              <a:t>行</a:t>
            </a:r>
          </a:p>
        </p:txBody>
      </p:sp>
      <p:sp>
        <p:nvSpPr>
          <p:cNvPr id="21552" name="AutoShape 47">
            <a:extLst>
              <a:ext uri="{FF2B5EF4-FFF2-40B4-BE49-F238E27FC236}">
                <a16:creationId xmlns:a16="http://schemas.microsoft.com/office/drawing/2014/main" id="{D2EBD2D8-3A4F-4761-AFFE-BD2318AF37E2}"/>
              </a:ext>
            </a:extLst>
          </p:cNvPr>
          <p:cNvSpPr>
            <a:spLocks/>
          </p:cNvSpPr>
          <p:nvPr/>
        </p:nvSpPr>
        <p:spPr bwMode="auto">
          <a:xfrm rot="-5400000">
            <a:off x="7993062" y="5265738"/>
            <a:ext cx="358775" cy="1295400"/>
          </a:xfrm>
          <a:prstGeom prst="leftBrace">
            <a:avLst>
              <a:gd name="adj1" fmla="val 24773"/>
              <a:gd name="adj2" fmla="val 50366"/>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vert="eaVert"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400">
                <a:solidFill>
                  <a:schemeClr val="tx1"/>
                </a:solidFill>
                <a:latin typeface="Times New Roman" panose="02020603050405020304" pitchFamily="18" charset="0"/>
              </a:rPr>
              <a:t>M</a:t>
            </a:r>
            <a:r>
              <a:rPr lang="zh-CN" altLang="en-US" sz="1400">
                <a:solidFill>
                  <a:schemeClr val="tx1"/>
                </a:solidFill>
                <a:latin typeface="Times New Roman" panose="02020603050405020304" pitchFamily="18" charset="0"/>
              </a:rPr>
              <a:t>个属性</a:t>
            </a:r>
          </a:p>
          <a:p>
            <a:pPr algn="ctr">
              <a:spcBef>
                <a:spcPct val="0"/>
              </a:spcBef>
              <a:buFontTx/>
              <a:buNone/>
            </a:pPr>
            <a:endParaRPr lang="en-US" altLang="zh-CN" sz="1400">
              <a:solidFill>
                <a:schemeClr val="tx1"/>
              </a:solidFill>
              <a:latin typeface="Times New Roman" panose="02020603050405020304" pitchFamily="18" charset="0"/>
            </a:endParaRPr>
          </a:p>
        </p:txBody>
      </p:sp>
      <p:sp>
        <p:nvSpPr>
          <p:cNvPr id="21553" name="AutoShape 48">
            <a:extLst>
              <a:ext uri="{FF2B5EF4-FFF2-40B4-BE49-F238E27FC236}">
                <a16:creationId xmlns:a16="http://schemas.microsoft.com/office/drawing/2014/main" id="{4DF99EF1-70C3-4A51-B099-6E071F4785ED}"/>
              </a:ext>
            </a:extLst>
          </p:cNvPr>
          <p:cNvSpPr>
            <a:spLocks/>
          </p:cNvSpPr>
          <p:nvPr/>
        </p:nvSpPr>
        <p:spPr bwMode="auto">
          <a:xfrm>
            <a:off x="7951788" y="1276350"/>
            <a:ext cx="941387" cy="288925"/>
          </a:xfrm>
          <a:prstGeom prst="borderCallout3">
            <a:avLst>
              <a:gd name="adj1" fmla="val 39560"/>
              <a:gd name="adj2" fmla="val -8093"/>
              <a:gd name="adj3" fmla="val 39560"/>
              <a:gd name="adj4" fmla="val -21079"/>
              <a:gd name="adj5" fmla="val 165384"/>
              <a:gd name="adj6" fmla="val -21079"/>
              <a:gd name="adj7" fmla="val 278569"/>
              <a:gd name="adj8" fmla="val 46375"/>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次关键字</a:t>
            </a:r>
          </a:p>
        </p:txBody>
      </p:sp>
      <p:sp>
        <p:nvSpPr>
          <p:cNvPr id="21554" name="AutoShape 49">
            <a:extLst>
              <a:ext uri="{FF2B5EF4-FFF2-40B4-BE49-F238E27FC236}">
                <a16:creationId xmlns:a16="http://schemas.microsoft.com/office/drawing/2014/main" id="{10569576-48C1-407F-8942-6ABDD7F8E3A2}"/>
              </a:ext>
            </a:extLst>
          </p:cNvPr>
          <p:cNvSpPr>
            <a:spLocks/>
          </p:cNvSpPr>
          <p:nvPr/>
        </p:nvSpPr>
        <p:spPr bwMode="auto">
          <a:xfrm>
            <a:off x="7926388" y="765175"/>
            <a:ext cx="966787" cy="288925"/>
          </a:xfrm>
          <a:prstGeom prst="borderCallout3">
            <a:avLst>
              <a:gd name="adj1" fmla="val 39560"/>
              <a:gd name="adj2" fmla="val -7880"/>
              <a:gd name="adj3" fmla="val 39560"/>
              <a:gd name="adj4" fmla="val -59935"/>
              <a:gd name="adj5" fmla="val 263736"/>
              <a:gd name="adj6" fmla="val -59935"/>
              <a:gd name="adj7" fmla="val 462639"/>
              <a:gd name="adj8" fmla="val -34977"/>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主关键字</a:t>
            </a:r>
          </a:p>
        </p:txBody>
      </p:sp>
      <p:sp>
        <p:nvSpPr>
          <p:cNvPr id="12" name="Rectangle 2">
            <a:extLst>
              <a:ext uri="{FF2B5EF4-FFF2-40B4-BE49-F238E27FC236}">
                <a16:creationId xmlns:a16="http://schemas.microsoft.com/office/drawing/2014/main" id="{189376E7-9AAA-4AC6-86BF-3B47C32532C1}"/>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6" name="Rectangle 3">
            <a:extLst>
              <a:ext uri="{FF2B5EF4-FFF2-40B4-BE49-F238E27FC236}">
                <a16:creationId xmlns:a16="http://schemas.microsoft.com/office/drawing/2014/main" id="{D5C33A12-D947-4D42-922A-D2BA097257DD}"/>
              </a:ext>
            </a:extLst>
          </p:cNvPr>
          <p:cNvSpPr>
            <a:spLocks noGrp="1" noChangeArrowheads="1"/>
          </p:cNvSpPr>
          <p:nvPr>
            <p:ph idx="1"/>
          </p:nvPr>
        </p:nvSpPr>
        <p:spPr>
          <a:xfrm>
            <a:off x="84138" y="952500"/>
            <a:ext cx="8736012" cy="904875"/>
          </a:xfrm>
          <a:noFill/>
        </p:spPr>
        <p:txBody>
          <a:bodyPr/>
          <a:lstStyle/>
          <a:p>
            <a:pPr marL="285750" indent="-285750">
              <a:spcBef>
                <a:spcPct val="0"/>
              </a:spcBef>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选择排序－堆排序</a:t>
            </a:r>
          </a:p>
          <a:p>
            <a:pPr marL="862013" lvl="1">
              <a:spcBef>
                <a:spcPct val="0"/>
              </a:spcBef>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堆的</a:t>
            </a:r>
            <a:r>
              <a:rPr lang="zh-CN" altLang="en-US"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构造算法</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如下：</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64514" name="灯片编号占位符 5">
            <a:extLst>
              <a:ext uri="{FF2B5EF4-FFF2-40B4-BE49-F238E27FC236}">
                <a16:creationId xmlns:a16="http://schemas.microsoft.com/office/drawing/2014/main" id="{A146C21F-A3FE-4B59-A24B-0FC13F8C125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41E4D59E-F6DB-4D9B-9FC9-DB8CBF5C30DD}" type="slidenum">
              <a:rPr lang="zh-CN" altLang="en-US" sz="1400" b="0">
                <a:latin typeface="Times New Roman" panose="02020603050405020304" pitchFamily="18" charset="0"/>
                <a:ea typeface="华文中宋" panose="02010600040101010101" pitchFamily="2" charset="-122"/>
                <a:cs typeface="Times New Roman" panose="02020603050405020304" pitchFamily="18" charset="0"/>
              </a:rPr>
              <a:pPr>
                <a:spcBef>
                  <a:spcPct val="0"/>
                </a:spcBef>
                <a:buFontTx/>
                <a:buNone/>
              </a:pPr>
              <a:t>30</a:t>
            </a:fld>
            <a:endParaRPr lang="en-US" altLang="zh-CN" sz="1400" b="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4517" name="Rectangle 47">
            <a:extLst>
              <a:ext uri="{FF2B5EF4-FFF2-40B4-BE49-F238E27FC236}">
                <a16:creationId xmlns:a16="http://schemas.microsoft.com/office/drawing/2014/main" id="{EB41B5D3-0B7D-4D18-B730-B56AD6B81823}"/>
              </a:ext>
            </a:extLst>
          </p:cNvPr>
          <p:cNvSpPr>
            <a:spLocks noChangeArrowheads="1"/>
          </p:cNvSpPr>
          <p:nvPr/>
        </p:nvSpPr>
        <p:spPr bwMode="auto">
          <a:xfrm>
            <a:off x="3851275" y="1916113"/>
            <a:ext cx="5292725" cy="521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nSpc>
                <a:spcPct val="80000"/>
              </a:lnSpc>
              <a:spcBef>
                <a:spcPct val="0"/>
              </a:spcBef>
              <a:buFontTx/>
              <a:buNone/>
            </a:pPr>
            <a:r>
              <a:rPr lang="zh-CN" altLang="en-US"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调整 </a:t>
            </a: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r[1:n] </a:t>
            </a:r>
            <a:r>
              <a:rPr lang="zh-CN" altLang="en-US"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中的结点 </a:t>
            </a: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r[k]，</a:t>
            </a:r>
          </a:p>
          <a:p>
            <a:pPr>
              <a:lnSpc>
                <a:spcPct val="80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使其成为一个堆</a:t>
            </a:r>
          </a:p>
          <a:p>
            <a:pPr>
              <a:lnSpc>
                <a:spcPct val="80000"/>
              </a:lnSpc>
              <a:spcBef>
                <a:spcPct val="0"/>
              </a:spcBef>
              <a:buFontTx/>
              <a:buNone/>
            </a:pPr>
            <a:endParaRPr lang="zh-CN" altLang="en-US"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SIFT( r, n, k )</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  k; j  2 * i; T  r[i];</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while (j ≤ n) do</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if (j &lt; n) and (r[j] &lt; r[j+1]) then </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j  j+1</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if ( T  &lt; r[j]) then {</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r[i]  r[j]; i  j; </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j  2 * i;</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else </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EXIT (</a:t>
            </a:r>
            <a:r>
              <a:rPr lang="zh-CN" altLang="en-US"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跳出 </a:t>
            </a: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while </a:t>
            </a:r>
            <a:r>
              <a:rPr lang="zh-CN" altLang="en-US"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循环)</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end-while</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r[i]  T</a:t>
            </a:r>
          </a:p>
          <a:p>
            <a:pPr>
              <a:lnSpc>
                <a:spcPct val="95000"/>
              </a:lnSpc>
              <a:spcBef>
                <a:spcPct val="0"/>
              </a:spcBef>
              <a:buFontTx/>
              <a:buNone/>
            </a:pPr>
            <a:r>
              <a:rPr lang="en-US" altLang="zh-CN"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return</a:t>
            </a:r>
          </a:p>
          <a:p>
            <a:pPr>
              <a:lnSpc>
                <a:spcPct val="95000"/>
              </a:lnSpc>
              <a:spcBef>
                <a:spcPct val="0"/>
              </a:spcBef>
              <a:buFontTx/>
              <a:buNone/>
            </a:pPr>
            <a:endParaRPr lang="zh-CN" altLang="en-US" sz="20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64518" name="Rectangle 53">
            <a:extLst>
              <a:ext uri="{FF2B5EF4-FFF2-40B4-BE49-F238E27FC236}">
                <a16:creationId xmlns:a16="http://schemas.microsoft.com/office/drawing/2014/main" id="{5B4E2320-2736-45A6-ADC0-4B1E4A1CAFC1}"/>
              </a:ext>
            </a:extLst>
          </p:cNvPr>
          <p:cNvSpPr>
            <a:spLocks noChangeArrowheads="1"/>
          </p:cNvSpPr>
          <p:nvPr/>
        </p:nvSpPr>
        <p:spPr bwMode="auto">
          <a:xfrm>
            <a:off x="107950" y="1844675"/>
            <a:ext cx="3600450" cy="309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r>
              <a:rPr lang="zh-CN" altLang="en-US"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从最后一个非叶子结点开始</a:t>
            </a:r>
          </a:p>
          <a:p>
            <a:pPr>
              <a:spcBef>
                <a:spcPct val="0"/>
              </a:spcBef>
              <a:buFontTx/>
              <a:buNone/>
            </a:pP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r>
              <a:rPr lang="zh-CN" altLang="en-US"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进行调整</a:t>
            </a:r>
          </a:p>
          <a:p>
            <a:pPr>
              <a:spcBef>
                <a:spcPct val="0"/>
              </a:spcBef>
              <a:buFontTx/>
              <a:buNone/>
            </a:pPr>
            <a:endPar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a:spcBef>
                <a:spcPct val="0"/>
              </a:spcBef>
              <a:buFontTx/>
              <a:buNone/>
            </a:pP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BSIFT( r, n )</a:t>
            </a:r>
          </a:p>
          <a:p>
            <a:pPr>
              <a:spcBef>
                <a:spcPct val="0"/>
              </a:spcBef>
              <a:buFontTx/>
              <a:buNone/>
            </a:pP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p  </a:t>
            </a:r>
            <a:r>
              <a:rPr lang="zh-CN" altLang="en-US"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n/2</a:t>
            </a:r>
          </a:p>
          <a:p>
            <a:pPr>
              <a:spcBef>
                <a:spcPct val="0"/>
              </a:spcBef>
              <a:buFontTx/>
              <a:buNone/>
            </a:pP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for </a:t>
            </a:r>
            <a:r>
              <a:rPr lang="en-US" altLang="zh-CN" sz="2000" dirty="0" err="1">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p to 1 step (-1)</a:t>
            </a:r>
          </a:p>
          <a:p>
            <a:pPr>
              <a:spcBef>
                <a:spcPct val="0"/>
              </a:spcBef>
              <a:buFontTx/>
              <a:buNone/>
            </a:pP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SIFT( r, n, </a:t>
            </a:r>
            <a:r>
              <a:rPr lang="en-US" altLang="zh-CN" sz="2000" dirty="0" err="1">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p>
          <a:p>
            <a:pPr>
              <a:spcBef>
                <a:spcPct val="0"/>
              </a:spcBef>
              <a:buFontTx/>
              <a:buNone/>
            </a:pPr>
            <a:r>
              <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end-for</a:t>
            </a:r>
          </a:p>
          <a:p>
            <a:pPr>
              <a:spcBef>
                <a:spcPct val="0"/>
              </a:spcBef>
              <a:buFontTx/>
              <a:buNone/>
            </a:pPr>
            <a:endParaRPr lang="en-US" altLang="zh-CN" sz="20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29" name="TextBox 28">
            <a:extLst>
              <a:ext uri="{FF2B5EF4-FFF2-40B4-BE49-F238E27FC236}">
                <a16:creationId xmlns:a16="http://schemas.microsoft.com/office/drawing/2014/main" id="{3C6E66EE-DA97-4C1F-8FB1-BBD327ABF536}"/>
              </a:ext>
            </a:extLst>
          </p:cNvPr>
          <p:cNvSpPr txBox="1"/>
          <p:nvPr/>
        </p:nvSpPr>
        <p:spPr>
          <a:xfrm>
            <a:off x="1692275" y="4406900"/>
            <a:ext cx="358775" cy="461963"/>
          </a:xfrm>
          <a:prstGeom prst="rect">
            <a:avLst/>
          </a:prstGeom>
          <a:noFill/>
        </p:spPr>
        <p:txBody>
          <a:bodyPr>
            <a:spAutoFit/>
          </a:bodyPr>
          <a:lstStyle/>
          <a:p>
            <a:pPr algn="ctr">
              <a:defRPr/>
            </a:pPr>
            <a:r>
              <a:rPr lang="en-US" altLang="zh-CN" sz="2400" b="1" i="1" dirty="0" err="1">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rPr>
              <a:t>i</a:t>
            </a:r>
            <a:endParaRPr lang="zh-CN" altLang="en-US" sz="2400" b="1" i="1" dirty="0">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0" name="TextBox 29">
            <a:extLst>
              <a:ext uri="{FF2B5EF4-FFF2-40B4-BE49-F238E27FC236}">
                <a16:creationId xmlns:a16="http://schemas.microsoft.com/office/drawing/2014/main" id="{97A3997F-A82E-4BD2-B71D-7971FDD32E98}"/>
              </a:ext>
            </a:extLst>
          </p:cNvPr>
          <p:cNvSpPr txBox="1"/>
          <p:nvPr/>
        </p:nvSpPr>
        <p:spPr>
          <a:xfrm>
            <a:off x="1042988" y="5157788"/>
            <a:ext cx="360362" cy="460375"/>
          </a:xfrm>
          <a:prstGeom prst="rect">
            <a:avLst/>
          </a:prstGeom>
          <a:noFill/>
        </p:spPr>
        <p:txBody>
          <a:bodyPr>
            <a:spAutoFit/>
          </a:bodyPr>
          <a:lstStyle/>
          <a:p>
            <a:pPr algn="ctr">
              <a:defRPr/>
            </a:pPr>
            <a:r>
              <a:rPr lang="en-US" altLang="zh-CN" sz="2400" b="1" i="1" dirty="0">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rPr>
              <a:t>j</a:t>
            </a:r>
            <a:endParaRPr lang="zh-CN" altLang="en-US" sz="2400" b="1" i="1" dirty="0">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1" name="TextBox 30">
            <a:extLst>
              <a:ext uri="{FF2B5EF4-FFF2-40B4-BE49-F238E27FC236}">
                <a16:creationId xmlns:a16="http://schemas.microsoft.com/office/drawing/2014/main" id="{6A6B772E-250E-43BC-B5DD-67C353A274BE}"/>
              </a:ext>
            </a:extLst>
          </p:cNvPr>
          <p:cNvSpPr txBox="1"/>
          <p:nvPr/>
        </p:nvSpPr>
        <p:spPr>
          <a:xfrm>
            <a:off x="2268538" y="5157788"/>
            <a:ext cx="719137" cy="460375"/>
          </a:xfrm>
          <a:prstGeom prst="rect">
            <a:avLst/>
          </a:prstGeom>
          <a:noFill/>
        </p:spPr>
        <p:txBody>
          <a:bodyPr>
            <a:spAutoFit/>
          </a:bodyPr>
          <a:lstStyle/>
          <a:p>
            <a:pPr algn="ctr">
              <a:defRPr/>
            </a:pPr>
            <a:r>
              <a:rPr lang="en-US" altLang="zh-CN" sz="2400" b="1" i="1" dirty="0">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rPr>
              <a:t>j+</a:t>
            </a:r>
            <a:r>
              <a:rPr lang="en-US" altLang="zh-CN" sz="2400" b="1" dirty="0">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rPr>
              <a:t>1</a:t>
            </a:r>
            <a:endParaRPr lang="zh-CN" altLang="en-US" sz="2400" b="1" dirty="0">
              <a:solidFill>
                <a:schemeClr val="accent1">
                  <a:lumMod val="60000"/>
                  <a:lumOff val="40000"/>
                </a:schemeClr>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nvGrpSpPr>
          <p:cNvPr id="2" name="Group 31">
            <a:extLst>
              <a:ext uri="{FF2B5EF4-FFF2-40B4-BE49-F238E27FC236}">
                <a16:creationId xmlns:a16="http://schemas.microsoft.com/office/drawing/2014/main" id="{4382F23D-176F-4265-A8BE-3193A6C4BFC0}"/>
              </a:ext>
            </a:extLst>
          </p:cNvPr>
          <p:cNvGrpSpPr>
            <a:grpSpLocks/>
          </p:cNvGrpSpPr>
          <p:nvPr/>
        </p:nvGrpSpPr>
        <p:grpSpPr bwMode="auto">
          <a:xfrm>
            <a:off x="852886" y="4535190"/>
            <a:ext cx="2447925" cy="2062163"/>
            <a:chOff x="3360" y="2445"/>
            <a:chExt cx="1542" cy="1299"/>
          </a:xfrm>
          <a:noFill/>
        </p:grpSpPr>
        <p:sp>
          <p:nvSpPr>
            <p:cNvPr id="23" name="Oval 32">
              <a:extLst>
                <a:ext uri="{FF2B5EF4-FFF2-40B4-BE49-F238E27FC236}">
                  <a16:creationId xmlns:a16="http://schemas.microsoft.com/office/drawing/2014/main" id="{8D241E73-EEDA-442F-ACC4-A1AB561B0DD9}"/>
                </a:ext>
              </a:extLst>
            </p:cNvPr>
            <p:cNvSpPr>
              <a:spLocks noChangeArrowheads="1"/>
            </p:cNvSpPr>
            <p:nvPr/>
          </p:nvSpPr>
          <p:spPr bwMode="auto">
            <a:xfrm>
              <a:off x="4101" y="2445"/>
              <a:ext cx="289" cy="287"/>
            </a:xfrm>
            <a:prstGeom prst="ellipse">
              <a:avLst/>
            </a:prstGeom>
            <a:grpFill/>
            <a:ln w="28575">
              <a:solidFill>
                <a:schemeClr val="tx2"/>
              </a:solidFill>
              <a:round/>
              <a:headEnd/>
              <a:tailEnd/>
            </a:ln>
          </p:spPr>
          <p:txBody>
            <a:bodyPr wrap="none" anchor="ctr"/>
            <a:lstStyle/>
            <a:p>
              <a:pPr algn="ctr">
                <a:defRPr/>
              </a:pPr>
              <a:r>
                <a:rPr lang="en-US" altLang="zh-CN" sz="1800" b="1"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11</a:t>
              </a:r>
            </a:p>
          </p:txBody>
        </p:sp>
        <p:sp>
          <p:nvSpPr>
            <p:cNvPr id="24" name="Oval 33">
              <a:extLst>
                <a:ext uri="{FF2B5EF4-FFF2-40B4-BE49-F238E27FC236}">
                  <a16:creationId xmlns:a16="http://schemas.microsoft.com/office/drawing/2014/main" id="{617A34E7-FA28-40D9-93DA-487C3758226E}"/>
                </a:ext>
              </a:extLst>
            </p:cNvPr>
            <p:cNvSpPr>
              <a:spLocks noChangeArrowheads="1"/>
            </p:cNvSpPr>
            <p:nvPr/>
          </p:nvSpPr>
          <p:spPr bwMode="auto">
            <a:xfrm>
              <a:off x="3718" y="2934"/>
              <a:ext cx="289"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83</a:t>
              </a:r>
            </a:p>
          </p:txBody>
        </p:sp>
        <p:sp>
          <p:nvSpPr>
            <p:cNvPr id="25" name="Oval 34">
              <a:extLst>
                <a:ext uri="{FF2B5EF4-FFF2-40B4-BE49-F238E27FC236}">
                  <a16:creationId xmlns:a16="http://schemas.microsoft.com/office/drawing/2014/main" id="{57C6AFB9-9AE3-4917-B92D-6D2622E09850}"/>
                </a:ext>
              </a:extLst>
            </p:cNvPr>
            <p:cNvSpPr>
              <a:spLocks noChangeArrowheads="1"/>
            </p:cNvSpPr>
            <p:nvPr/>
          </p:nvSpPr>
          <p:spPr bwMode="auto">
            <a:xfrm>
              <a:off x="4613" y="2898"/>
              <a:ext cx="289"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27</a:t>
              </a:r>
            </a:p>
          </p:txBody>
        </p:sp>
        <p:sp>
          <p:nvSpPr>
            <p:cNvPr id="26" name="Oval 35">
              <a:extLst>
                <a:ext uri="{FF2B5EF4-FFF2-40B4-BE49-F238E27FC236}">
                  <a16:creationId xmlns:a16="http://schemas.microsoft.com/office/drawing/2014/main" id="{446C3B49-6759-43CC-A958-33A46A21F43A}"/>
                </a:ext>
              </a:extLst>
            </p:cNvPr>
            <p:cNvSpPr>
              <a:spLocks noChangeArrowheads="1"/>
            </p:cNvSpPr>
            <p:nvPr/>
          </p:nvSpPr>
          <p:spPr bwMode="auto">
            <a:xfrm>
              <a:off x="3360" y="3457"/>
              <a:ext cx="290"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38</a:t>
              </a:r>
            </a:p>
          </p:txBody>
        </p:sp>
        <p:sp>
          <p:nvSpPr>
            <p:cNvPr id="27" name="Oval 36">
              <a:extLst>
                <a:ext uri="{FF2B5EF4-FFF2-40B4-BE49-F238E27FC236}">
                  <a16:creationId xmlns:a16="http://schemas.microsoft.com/office/drawing/2014/main" id="{55059DF4-69CF-4CDB-B66F-74A6D0E911EB}"/>
                </a:ext>
              </a:extLst>
            </p:cNvPr>
            <p:cNvSpPr>
              <a:spLocks noChangeArrowheads="1"/>
            </p:cNvSpPr>
            <p:nvPr/>
          </p:nvSpPr>
          <p:spPr bwMode="auto">
            <a:xfrm>
              <a:off x="4101" y="3457"/>
              <a:ext cx="289" cy="287"/>
            </a:xfrm>
            <a:prstGeom prst="ellipse">
              <a:avLst/>
            </a:prstGeom>
            <a:grpFill/>
            <a:ln w="28575">
              <a:solidFill>
                <a:schemeClr val="tx2"/>
              </a:solidFill>
              <a:round/>
              <a:headEnd/>
              <a:tailEnd/>
            </a:ln>
          </p:spPr>
          <p:txBody>
            <a:bodyPr wrap="none" anchor="ctr"/>
            <a:lstStyle/>
            <a:p>
              <a:pPr algn="ctr">
                <a:defRPr/>
              </a:pPr>
              <a:r>
                <a:rPr lang="en-US" altLang="zh-CN" sz="1800" b="1"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96</a:t>
              </a:r>
            </a:p>
          </p:txBody>
        </p:sp>
        <p:sp>
          <p:nvSpPr>
            <p:cNvPr id="28" name="Oval 37">
              <a:extLst>
                <a:ext uri="{FF2B5EF4-FFF2-40B4-BE49-F238E27FC236}">
                  <a16:creationId xmlns:a16="http://schemas.microsoft.com/office/drawing/2014/main" id="{5D55B0A9-AA49-4652-82CC-55A350CE63A9}"/>
                </a:ext>
              </a:extLst>
            </p:cNvPr>
            <p:cNvSpPr>
              <a:spLocks noChangeArrowheads="1"/>
            </p:cNvSpPr>
            <p:nvPr/>
          </p:nvSpPr>
          <p:spPr bwMode="auto">
            <a:xfrm>
              <a:off x="4512" y="3457"/>
              <a:ext cx="290" cy="287"/>
            </a:xfrm>
            <a:prstGeom prst="ellipse">
              <a:avLst/>
            </a:prstGeom>
            <a:grpFill/>
            <a:ln w="28575">
              <a:solidFill>
                <a:schemeClr val="tx2"/>
              </a:solidFill>
              <a:round/>
              <a:headEnd/>
              <a:tailEnd/>
            </a:ln>
          </p:spPr>
          <p:txBody>
            <a:bodyPr wrap="none" anchor="ctr"/>
            <a:lstStyle/>
            <a:p>
              <a:pPr algn="ctr">
                <a:defRPr/>
              </a:pPr>
              <a:r>
                <a:rPr lang="en-US" altLang="zh-CN" sz="1800" b="1">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09</a:t>
              </a:r>
            </a:p>
          </p:txBody>
        </p:sp>
        <p:sp>
          <p:nvSpPr>
            <p:cNvPr id="32" name="Line 38">
              <a:extLst>
                <a:ext uri="{FF2B5EF4-FFF2-40B4-BE49-F238E27FC236}">
                  <a16:creationId xmlns:a16="http://schemas.microsoft.com/office/drawing/2014/main" id="{50F2BA6E-D89F-4A0D-9A34-967C7D40A23E}"/>
                </a:ext>
              </a:extLst>
            </p:cNvPr>
            <p:cNvSpPr>
              <a:spLocks noChangeShapeType="1"/>
            </p:cNvSpPr>
            <p:nvPr/>
          </p:nvSpPr>
          <p:spPr bwMode="auto">
            <a:xfrm flipH="1">
              <a:off x="3956" y="2707"/>
              <a:ext cx="193" cy="254"/>
            </a:xfrm>
            <a:prstGeom prst="line">
              <a:avLst/>
            </a:prstGeom>
            <a:grpFill/>
            <a:ln w="28575">
              <a:solidFill>
                <a:schemeClr val="tx2"/>
              </a:solidFill>
              <a:round/>
              <a:headEnd/>
              <a:tailEnd/>
            </a:ln>
          </p:spPr>
          <p:txBody>
            <a:bodyPr/>
            <a:lstStyle/>
            <a:p>
              <a:pPr algn="ctr">
                <a:defRPr/>
              </a:pPr>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3" name="Line 39">
              <a:extLst>
                <a:ext uri="{FF2B5EF4-FFF2-40B4-BE49-F238E27FC236}">
                  <a16:creationId xmlns:a16="http://schemas.microsoft.com/office/drawing/2014/main" id="{026AC4C6-34E5-447F-92BA-A48DB4E31313}"/>
                </a:ext>
              </a:extLst>
            </p:cNvPr>
            <p:cNvSpPr>
              <a:spLocks noChangeShapeType="1"/>
            </p:cNvSpPr>
            <p:nvPr/>
          </p:nvSpPr>
          <p:spPr bwMode="auto">
            <a:xfrm flipH="1">
              <a:off x="3590" y="3213"/>
              <a:ext cx="193" cy="254"/>
            </a:xfrm>
            <a:prstGeom prst="line">
              <a:avLst/>
            </a:prstGeom>
            <a:grpFill/>
            <a:ln w="28575">
              <a:solidFill>
                <a:schemeClr val="tx2"/>
              </a:solidFill>
              <a:round/>
              <a:headEnd/>
              <a:tailEnd/>
            </a:ln>
          </p:spPr>
          <p:txBody>
            <a:bodyPr/>
            <a:lstStyle/>
            <a:p>
              <a:pPr algn="ctr">
                <a:defRPr/>
              </a:pPr>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4" name="Line 40">
              <a:extLst>
                <a:ext uri="{FF2B5EF4-FFF2-40B4-BE49-F238E27FC236}">
                  <a16:creationId xmlns:a16="http://schemas.microsoft.com/office/drawing/2014/main" id="{E27A12C0-02C4-45D7-9257-F1CFB412FC3C}"/>
                </a:ext>
              </a:extLst>
            </p:cNvPr>
            <p:cNvSpPr>
              <a:spLocks noChangeShapeType="1"/>
            </p:cNvSpPr>
            <p:nvPr/>
          </p:nvSpPr>
          <p:spPr bwMode="auto">
            <a:xfrm flipH="1" flipV="1">
              <a:off x="3963" y="3196"/>
              <a:ext cx="193" cy="280"/>
            </a:xfrm>
            <a:prstGeom prst="line">
              <a:avLst/>
            </a:prstGeom>
            <a:grpFill/>
            <a:ln w="28575">
              <a:solidFill>
                <a:schemeClr val="tx2"/>
              </a:solidFill>
              <a:round/>
              <a:headEnd/>
              <a:tailEnd/>
            </a:ln>
          </p:spPr>
          <p:txBody>
            <a:bodyPr/>
            <a:lstStyle/>
            <a:p>
              <a:pPr algn="ctr">
                <a:defRPr/>
              </a:pPr>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5" name="Line 41">
              <a:extLst>
                <a:ext uri="{FF2B5EF4-FFF2-40B4-BE49-F238E27FC236}">
                  <a16:creationId xmlns:a16="http://schemas.microsoft.com/office/drawing/2014/main" id="{01C467F0-5D62-4CEB-BF45-B13CAC6BB50F}"/>
                </a:ext>
              </a:extLst>
            </p:cNvPr>
            <p:cNvSpPr>
              <a:spLocks noChangeShapeType="1"/>
            </p:cNvSpPr>
            <p:nvPr/>
          </p:nvSpPr>
          <p:spPr bwMode="auto">
            <a:xfrm flipH="1" flipV="1">
              <a:off x="4356" y="2681"/>
              <a:ext cx="300" cy="244"/>
            </a:xfrm>
            <a:prstGeom prst="line">
              <a:avLst/>
            </a:prstGeom>
            <a:grpFill/>
            <a:ln w="28575">
              <a:solidFill>
                <a:schemeClr val="tx2"/>
              </a:solidFill>
              <a:round/>
              <a:headEnd/>
              <a:tailEnd/>
            </a:ln>
          </p:spPr>
          <p:txBody>
            <a:bodyPr/>
            <a:lstStyle/>
            <a:p>
              <a:pPr algn="ctr">
                <a:defRPr/>
              </a:pPr>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6" name="Line 42">
              <a:extLst>
                <a:ext uri="{FF2B5EF4-FFF2-40B4-BE49-F238E27FC236}">
                  <a16:creationId xmlns:a16="http://schemas.microsoft.com/office/drawing/2014/main" id="{43CBA339-A383-495E-BF03-C1CFC82EDD9E}"/>
                </a:ext>
              </a:extLst>
            </p:cNvPr>
            <p:cNvSpPr>
              <a:spLocks noChangeShapeType="1"/>
            </p:cNvSpPr>
            <p:nvPr/>
          </p:nvSpPr>
          <p:spPr bwMode="auto">
            <a:xfrm flipV="1">
              <a:off x="4657" y="3194"/>
              <a:ext cx="95" cy="257"/>
            </a:xfrm>
            <a:prstGeom prst="line">
              <a:avLst/>
            </a:prstGeom>
            <a:grpFill/>
            <a:ln w="28575">
              <a:solidFill>
                <a:schemeClr val="tx2"/>
              </a:solidFill>
              <a:round/>
              <a:headEnd/>
              <a:tailEnd/>
            </a:ln>
          </p:spPr>
          <p:txBody>
            <a:bodyPr/>
            <a:lstStyle/>
            <a:p>
              <a:pPr algn="ctr">
                <a:defRPr/>
              </a:pPr>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22" name="TextBox 5">
            <a:extLst>
              <a:ext uri="{FF2B5EF4-FFF2-40B4-BE49-F238E27FC236}">
                <a16:creationId xmlns:a16="http://schemas.microsoft.com/office/drawing/2014/main" id="{40C99ADD-FDB2-4B06-8AB1-49732D38C99F}"/>
              </a:ext>
            </a:extLst>
          </p:cNvPr>
          <p:cNvSpPr txBox="1"/>
          <p:nvPr/>
        </p:nvSpPr>
        <p:spPr>
          <a:xfrm>
            <a:off x="9282630" y="2092028"/>
            <a:ext cx="4476750" cy="2898775"/>
          </a:xfrm>
          <a:prstGeom prst="rect">
            <a:avLst/>
          </a:prstGeom>
          <a:solidFill>
            <a:schemeClr val="accent6">
              <a:lumMod val="60000"/>
              <a:lumOff val="40000"/>
            </a:schemeClr>
          </a:solidFill>
          <a:ln w="63500">
            <a:solidFill>
              <a:schemeClr val="accent1"/>
            </a:solidFill>
          </a:ln>
          <a:effectLst>
            <a:outerShdw blurRad="50800" dist="127000" dir="2700000" algn="tl" rotWithShape="0">
              <a:prstClr val="black">
                <a:alpha val="40000"/>
              </a:prstClr>
            </a:outerShdw>
          </a:effectLst>
        </p:spPr>
        <p:txBody>
          <a:bodyPr>
            <a:spAutoFit/>
          </a:bodyPr>
          <a:lstStyle/>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SIFT( r, n, </a:t>
            </a:r>
            <a:r>
              <a:rPr lang="en-US" altLang="zh-CN" sz="16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p>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j ← 2 * </a:t>
            </a:r>
            <a:r>
              <a:rPr lang="en-US" altLang="zh-CN" sz="16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If (j ≤ n) then {</a:t>
            </a:r>
          </a:p>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if (j &lt; n) and (r[j] &lt; r[j+1]) then </a:t>
            </a:r>
          </a:p>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j ← j+1</a:t>
            </a:r>
          </a:p>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if (r[</a:t>
            </a:r>
            <a:r>
              <a:rPr lang="en-US" altLang="zh-CN" sz="16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&lt; r[j]) then {</a:t>
            </a:r>
          </a:p>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a:t>
            </a:r>
            <a:r>
              <a:rPr lang="en-US" altLang="zh-CN" sz="16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r[j];</a:t>
            </a:r>
          </a:p>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SIFT( r, n, j )</a:t>
            </a:r>
          </a:p>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p>
          <a:p>
            <a:pPr>
              <a:lnSpc>
                <a:spcPct val="95000"/>
              </a:lnSpc>
              <a:defRPr/>
            </a:pP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a:lnSpc>
                <a:spcPct val="95000"/>
              </a:lnSpc>
              <a:defRPr/>
            </a:pPr>
            <a:endPar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a:lnSpc>
                <a:spcPct val="95000"/>
              </a:lnSpc>
              <a:defRPr/>
            </a:pP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sym typeface="Wingdings" pitchFamily="2" charset="2"/>
              </a:rPr>
              <a:t>直接交换</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Wingdings" pitchFamily="2" charset="2"/>
              </a:rPr>
              <a:t>r[</a:t>
            </a:r>
            <a:r>
              <a:rPr lang="en-US" altLang="zh-CN" sz="1600" dirty="0" err="1">
                <a:latin typeface="Times New Roman" panose="02020603050405020304" pitchFamily="18" charset="0"/>
                <a:ea typeface="华文中宋" panose="02010600040101010101" pitchFamily="2" charset="-122"/>
                <a:cs typeface="Times New Roman" panose="02020603050405020304" pitchFamily="18" charset="0"/>
                <a:sym typeface="Wingdings" pitchFamily="2" charset="2"/>
              </a:rPr>
              <a:t>i</a:t>
            </a:r>
            <a:r>
              <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Wingdings" pitchFamily="2" charset="2"/>
              </a:rPr>
              <a:t>],r[j]</a:t>
            </a:r>
            <a:r>
              <a:rPr lang="zh-CN" altLang="en-US" sz="1600" dirty="0">
                <a:latin typeface="Times New Roman" panose="02020603050405020304" pitchFamily="18" charset="0"/>
                <a:ea typeface="华文中宋" panose="02010600040101010101" pitchFamily="2" charset="-122"/>
                <a:cs typeface="Times New Roman" panose="02020603050405020304" pitchFamily="18" charset="0"/>
                <a:sym typeface="Wingdings" pitchFamily="2" charset="2"/>
              </a:rPr>
              <a:t>，采用递归调用实现，逻辑简单</a:t>
            </a:r>
            <a:endPar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37" name="Rectangle 2">
            <a:extLst>
              <a:ext uri="{FF2B5EF4-FFF2-40B4-BE49-F238E27FC236}">
                <a16:creationId xmlns:a16="http://schemas.microsoft.com/office/drawing/2014/main" id="{6A36CF87-BB1D-48F3-971E-8F3C452E3CAE}"/>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5" presetClass="path" presetSubtype="0" accel="50000" decel="50000" fill="hold" grpId="0" nodeType="clickEffect">
                                  <p:stCondLst>
                                    <p:cond delay="0"/>
                                  </p:stCondLst>
                                  <p:childTnLst>
                                    <p:animMotion origin="layout" path="M -2.77778E-7 -2.96296E-6 L -0.57014 0.00139 " pathEditMode="relative" rAng="0" ptsTypes="AA">
                                      <p:cBhvr>
                                        <p:cTn id="6" dur="1000" fill="hold"/>
                                        <p:tgtEl>
                                          <p:spTgt spid="22"/>
                                        </p:tgtEl>
                                        <p:attrNameLst>
                                          <p:attrName>ppt_x</p:attrName>
                                          <p:attrName>ppt_y</p:attrName>
                                        </p:attrNameLst>
                                      </p:cBhvr>
                                      <p:rCtr x="-28507" y="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4" name="Rectangle 3">
            <a:extLst>
              <a:ext uri="{FF2B5EF4-FFF2-40B4-BE49-F238E27FC236}">
                <a16:creationId xmlns:a16="http://schemas.microsoft.com/office/drawing/2014/main" id="{97FAAD53-E3F1-4DF3-A590-38312E3ADA15}"/>
              </a:ext>
            </a:extLst>
          </p:cNvPr>
          <p:cNvSpPr>
            <a:spLocks noGrp="1" noChangeArrowheads="1"/>
          </p:cNvSpPr>
          <p:nvPr>
            <p:ph type="body" sz="half" idx="1"/>
          </p:nvPr>
        </p:nvSpPr>
        <p:spPr>
          <a:xfrm>
            <a:off x="107950" y="938213"/>
            <a:ext cx="4375150" cy="1133475"/>
          </a:xfrm>
          <a:noFill/>
        </p:spPr>
        <p:txBody>
          <a:bodyPr/>
          <a:lstStyle/>
          <a:p>
            <a:pPr marL="285750" indent="-285750">
              <a:spcBef>
                <a:spcPct val="0"/>
              </a:spcBef>
            </a:pPr>
            <a:r>
              <a:rPr lang="zh-CN" altLang="en-US" sz="280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选择排序－堆排序</a:t>
            </a:r>
          </a:p>
          <a:p>
            <a:pPr marL="862013" lvl="1">
              <a:spcBef>
                <a:spcPct val="0"/>
              </a:spcBef>
            </a:pPr>
            <a:r>
              <a:rPr lang="zh-CN" altLang="en-US" sz="240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堆的构造实例：</a:t>
            </a:r>
            <a:endParaRPr lang="en-US" altLang="zh-CN" sz="240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66562" name="灯片编号占位符 6">
            <a:extLst>
              <a:ext uri="{FF2B5EF4-FFF2-40B4-BE49-F238E27FC236}">
                <a16:creationId xmlns:a16="http://schemas.microsoft.com/office/drawing/2014/main" id="{056EB813-8E61-4869-A136-6A2A4351EA9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5BB54B62-76E6-4985-8A29-ACD5E6A5BA46}" type="slidenum">
              <a:rPr lang="zh-CN" altLang="en-US" sz="1400" b="0">
                <a:latin typeface="Times New Roman" panose="02020603050405020304" pitchFamily="18" charset="0"/>
                <a:ea typeface="华文中宋" panose="02010600040101010101" pitchFamily="2" charset="-122"/>
                <a:cs typeface="Times New Roman" panose="02020603050405020304" pitchFamily="18" charset="0"/>
              </a:rPr>
              <a:pPr>
                <a:spcBef>
                  <a:spcPct val="0"/>
                </a:spcBef>
                <a:buFontTx/>
                <a:buNone/>
              </a:pPr>
              <a:t>31</a:t>
            </a:fld>
            <a:endParaRPr lang="en-US" altLang="zh-CN" sz="1400" b="0">
              <a:latin typeface="Times New Roman" panose="02020603050405020304" pitchFamily="18" charset="0"/>
              <a:ea typeface="华文中宋" panose="02010600040101010101" pitchFamily="2" charset="-122"/>
              <a:cs typeface="Times New Roman" panose="02020603050405020304" pitchFamily="18" charset="0"/>
            </a:endParaRPr>
          </a:p>
        </p:txBody>
      </p:sp>
      <p:grpSp>
        <p:nvGrpSpPr>
          <p:cNvPr id="66596" name="Group 161">
            <a:extLst>
              <a:ext uri="{FF2B5EF4-FFF2-40B4-BE49-F238E27FC236}">
                <a16:creationId xmlns:a16="http://schemas.microsoft.com/office/drawing/2014/main" id="{F146D62C-8C68-4AD2-BD3E-744078903377}"/>
              </a:ext>
            </a:extLst>
          </p:cNvPr>
          <p:cNvGrpSpPr>
            <a:grpSpLocks/>
          </p:cNvGrpSpPr>
          <p:nvPr/>
        </p:nvGrpSpPr>
        <p:grpSpPr bwMode="auto">
          <a:xfrm>
            <a:off x="6478588" y="765175"/>
            <a:ext cx="2197100" cy="1757363"/>
            <a:chOff x="348" y="1525"/>
            <a:chExt cx="2253" cy="1813"/>
          </a:xfrm>
        </p:grpSpPr>
        <p:sp>
          <p:nvSpPr>
            <p:cNvPr id="66745" name="Oval 162">
              <a:extLst>
                <a:ext uri="{FF2B5EF4-FFF2-40B4-BE49-F238E27FC236}">
                  <a16:creationId xmlns:a16="http://schemas.microsoft.com/office/drawing/2014/main" id="{646948FF-3D95-4784-ABD3-475CF619E623}"/>
                </a:ext>
              </a:extLst>
            </p:cNvPr>
            <p:cNvSpPr>
              <a:spLocks noChangeArrowheads="1"/>
            </p:cNvSpPr>
            <p:nvPr/>
          </p:nvSpPr>
          <p:spPr bwMode="auto">
            <a:xfrm>
              <a:off x="1454" y="1525"/>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19</a:t>
              </a:r>
            </a:p>
          </p:txBody>
        </p:sp>
        <p:sp>
          <p:nvSpPr>
            <p:cNvPr id="66746" name="Oval 163">
              <a:extLst>
                <a:ext uri="{FF2B5EF4-FFF2-40B4-BE49-F238E27FC236}">
                  <a16:creationId xmlns:a16="http://schemas.microsoft.com/office/drawing/2014/main" id="{46550BBD-11F6-41A9-B49F-F304387C309A}"/>
                </a:ext>
              </a:extLst>
            </p:cNvPr>
            <p:cNvSpPr>
              <a:spLocks noChangeArrowheads="1"/>
            </p:cNvSpPr>
            <p:nvPr/>
          </p:nvSpPr>
          <p:spPr bwMode="auto">
            <a:xfrm>
              <a:off x="1071" y="2014"/>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01</a:t>
              </a:r>
            </a:p>
          </p:txBody>
        </p:sp>
        <p:sp>
          <p:nvSpPr>
            <p:cNvPr id="66747" name="Oval 164">
              <a:extLst>
                <a:ext uri="{FF2B5EF4-FFF2-40B4-BE49-F238E27FC236}">
                  <a16:creationId xmlns:a16="http://schemas.microsoft.com/office/drawing/2014/main" id="{05467861-7C06-4CF1-8AFE-E54DBFB1DB4E}"/>
                </a:ext>
              </a:extLst>
            </p:cNvPr>
            <p:cNvSpPr>
              <a:spLocks noChangeArrowheads="1"/>
            </p:cNvSpPr>
            <p:nvPr/>
          </p:nvSpPr>
          <p:spPr bwMode="auto">
            <a:xfrm>
              <a:off x="1966" y="1978"/>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23</a:t>
              </a:r>
            </a:p>
          </p:txBody>
        </p:sp>
        <p:sp>
          <p:nvSpPr>
            <p:cNvPr id="66748" name="Oval 165">
              <a:extLst>
                <a:ext uri="{FF2B5EF4-FFF2-40B4-BE49-F238E27FC236}">
                  <a16:creationId xmlns:a16="http://schemas.microsoft.com/office/drawing/2014/main" id="{EC780F08-C670-4DB7-AA59-88E196FF8764}"/>
                </a:ext>
              </a:extLst>
            </p:cNvPr>
            <p:cNvSpPr>
              <a:spLocks noChangeArrowheads="1"/>
            </p:cNvSpPr>
            <p:nvPr/>
          </p:nvSpPr>
          <p:spPr bwMode="auto">
            <a:xfrm>
              <a:off x="713" y="2537"/>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14</a:t>
              </a:r>
            </a:p>
          </p:txBody>
        </p:sp>
        <p:sp>
          <p:nvSpPr>
            <p:cNvPr id="66749" name="Oval 166">
              <a:extLst>
                <a:ext uri="{FF2B5EF4-FFF2-40B4-BE49-F238E27FC236}">
                  <a16:creationId xmlns:a16="http://schemas.microsoft.com/office/drawing/2014/main" id="{DEF324C3-C2C1-46BE-8529-B18CBDA36C76}"/>
                </a:ext>
              </a:extLst>
            </p:cNvPr>
            <p:cNvSpPr>
              <a:spLocks noChangeArrowheads="1"/>
            </p:cNvSpPr>
            <p:nvPr/>
          </p:nvSpPr>
          <p:spPr bwMode="auto">
            <a:xfrm>
              <a:off x="1454" y="2537"/>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35</a:t>
              </a:r>
            </a:p>
          </p:txBody>
        </p:sp>
        <p:sp>
          <p:nvSpPr>
            <p:cNvPr id="66750" name="Oval 167">
              <a:extLst>
                <a:ext uri="{FF2B5EF4-FFF2-40B4-BE49-F238E27FC236}">
                  <a16:creationId xmlns:a16="http://schemas.microsoft.com/office/drawing/2014/main" id="{89011BDC-71E0-4D6D-8B68-02A200AC78DE}"/>
                </a:ext>
              </a:extLst>
            </p:cNvPr>
            <p:cNvSpPr>
              <a:spLocks noChangeArrowheads="1"/>
            </p:cNvSpPr>
            <p:nvPr/>
          </p:nvSpPr>
          <p:spPr bwMode="auto">
            <a:xfrm>
              <a:off x="1865" y="2537"/>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19</a:t>
              </a:r>
            </a:p>
          </p:txBody>
        </p:sp>
        <p:sp>
          <p:nvSpPr>
            <p:cNvPr id="66751" name="Line 168">
              <a:extLst>
                <a:ext uri="{FF2B5EF4-FFF2-40B4-BE49-F238E27FC236}">
                  <a16:creationId xmlns:a16="http://schemas.microsoft.com/office/drawing/2014/main" id="{2849714F-40F4-4DDF-B5A3-D185A7F805EB}"/>
                </a:ext>
              </a:extLst>
            </p:cNvPr>
            <p:cNvSpPr>
              <a:spLocks noChangeShapeType="1"/>
            </p:cNvSpPr>
            <p:nvPr/>
          </p:nvSpPr>
          <p:spPr bwMode="auto">
            <a:xfrm flipH="1">
              <a:off x="1309" y="1787"/>
              <a:ext cx="193" cy="25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52" name="Line 169">
              <a:extLst>
                <a:ext uri="{FF2B5EF4-FFF2-40B4-BE49-F238E27FC236}">
                  <a16:creationId xmlns:a16="http://schemas.microsoft.com/office/drawing/2014/main" id="{D1269E68-6616-40A9-95D1-5EF2C47C1EEF}"/>
                </a:ext>
              </a:extLst>
            </p:cNvPr>
            <p:cNvSpPr>
              <a:spLocks noChangeShapeType="1"/>
            </p:cNvSpPr>
            <p:nvPr/>
          </p:nvSpPr>
          <p:spPr bwMode="auto">
            <a:xfrm flipH="1">
              <a:off x="943" y="2293"/>
              <a:ext cx="193" cy="25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53" name="Line 170">
              <a:extLst>
                <a:ext uri="{FF2B5EF4-FFF2-40B4-BE49-F238E27FC236}">
                  <a16:creationId xmlns:a16="http://schemas.microsoft.com/office/drawing/2014/main" id="{25A9DDF0-2EB5-4888-A455-9716811C2FD3}"/>
                </a:ext>
              </a:extLst>
            </p:cNvPr>
            <p:cNvSpPr>
              <a:spLocks noChangeShapeType="1"/>
            </p:cNvSpPr>
            <p:nvPr/>
          </p:nvSpPr>
          <p:spPr bwMode="auto">
            <a:xfrm flipH="1" flipV="1">
              <a:off x="1316" y="2276"/>
              <a:ext cx="193" cy="28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54" name="Line 171">
              <a:extLst>
                <a:ext uri="{FF2B5EF4-FFF2-40B4-BE49-F238E27FC236}">
                  <a16:creationId xmlns:a16="http://schemas.microsoft.com/office/drawing/2014/main" id="{7C45A5FF-30BF-48BC-8CBA-9D697E9FBF31}"/>
                </a:ext>
              </a:extLst>
            </p:cNvPr>
            <p:cNvSpPr>
              <a:spLocks noChangeShapeType="1"/>
            </p:cNvSpPr>
            <p:nvPr/>
          </p:nvSpPr>
          <p:spPr bwMode="auto">
            <a:xfrm flipH="1" flipV="1">
              <a:off x="1709" y="1761"/>
              <a:ext cx="300" cy="24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55" name="Line 172">
              <a:extLst>
                <a:ext uri="{FF2B5EF4-FFF2-40B4-BE49-F238E27FC236}">
                  <a16:creationId xmlns:a16="http://schemas.microsoft.com/office/drawing/2014/main" id="{08B7D610-AEA7-4194-B245-430C7687C8A8}"/>
                </a:ext>
              </a:extLst>
            </p:cNvPr>
            <p:cNvSpPr>
              <a:spLocks noChangeShapeType="1"/>
            </p:cNvSpPr>
            <p:nvPr/>
          </p:nvSpPr>
          <p:spPr bwMode="auto">
            <a:xfrm flipV="1">
              <a:off x="2010" y="2274"/>
              <a:ext cx="95" cy="257"/>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56" name="Oval 173">
              <a:extLst>
                <a:ext uri="{FF2B5EF4-FFF2-40B4-BE49-F238E27FC236}">
                  <a16:creationId xmlns:a16="http://schemas.microsoft.com/office/drawing/2014/main" id="{738F1B58-3A78-4A47-AB58-F2E0BA746206}"/>
                </a:ext>
              </a:extLst>
            </p:cNvPr>
            <p:cNvSpPr>
              <a:spLocks noChangeArrowheads="1"/>
            </p:cNvSpPr>
            <p:nvPr/>
          </p:nvSpPr>
          <p:spPr bwMode="auto">
            <a:xfrm>
              <a:off x="2312" y="2523"/>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84</a:t>
              </a:r>
            </a:p>
          </p:txBody>
        </p:sp>
        <p:sp>
          <p:nvSpPr>
            <p:cNvPr id="66757" name="Line 174">
              <a:extLst>
                <a:ext uri="{FF2B5EF4-FFF2-40B4-BE49-F238E27FC236}">
                  <a16:creationId xmlns:a16="http://schemas.microsoft.com/office/drawing/2014/main" id="{315F22F9-DDE1-4348-8D60-ED7B958F5205}"/>
                </a:ext>
              </a:extLst>
            </p:cNvPr>
            <p:cNvSpPr>
              <a:spLocks noChangeShapeType="1"/>
            </p:cNvSpPr>
            <p:nvPr/>
          </p:nvSpPr>
          <p:spPr bwMode="auto">
            <a:xfrm flipH="1" flipV="1">
              <a:off x="2198" y="2246"/>
              <a:ext cx="193" cy="28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58" name="Oval 175">
              <a:extLst>
                <a:ext uri="{FF2B5EF4-FFF2-40B4-BE49-F238E27FC236}">
                  <a16:creationId xmlns:a16="http://schemas.microsoft.com/office/drawing/2014/main" id="{11FBF21C-96CD-434B-8A0B-CD88251F92A7}"/>
                </a:ext>
              </a:extLst>
            </p:cNvPr>
            <p:cNvSpPr>
              <a:spLocks noChangeArrowheads="1"/>
            </p:cNvSpPr>
            <p:nvPr/>
          </p:nvSpPr>
          <p:spPr bwMode="auto">
            <a:xfrm>
              <a:off x="348" y="3046"/>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27</a:t>
              </a:r>
            </a:p>
          </p:txBody>
        </p:sp>
        <p:sp>
          <p:nvSpPr>
            <p:cNvPr id="66759" name="Oval 176">
              <a:extLst>
                <a:ext uri="{FF2B5EF4-FFF2-40B4-BE49-F238E27FC236}">
                  <a16:creationId xmlns:a16="http://schemas.microsoft.com/office/drawing/2014/main" id="{E73F5158-BC7E-4EBA-9006-5CDCC571B75A}"/>
                </a:ext>
              </a:extLst>
            </p:cNvPr>
            <p:cNvSpPr>
              <a:spLocks noChangeArrowheads="1"/>
            </p:cNvSpPr>
            <p:nvPr/>
          </p:nvSpPr>
          <p:spPr bwMode="auto">
            <a:xfrm>
              <a:off x="1052" y="3051"/>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68</a:t>
              </a:r>
            </a:p>
          </p:txBody>
        </p:sp>
        <p:sp>
          <p:nvSpPr>
            <p:cNvPr id="66760" name="Line 177">
              <a:extLst>
                <a:ext uri="{FF2B5EF4-FFF2-40B4-BE49-F238E27FC236}">
                  <a16:creationId xmlns:a16="http://schemas.microsoft.com/office/drawing/2014/main" id="{2E6A1835-7D0F-4A82-81FD-2EA75A443B1A}"/>
                </a:ext>
              </a:extLst>
            </p:cNvPr>
            <p:cNvSpPr>
              <a:spLocks noChangeShapeType="1"/>
            </p:cNvSpPr>
            <p:nvPr/>
          </p:nvSpPr>
          <p:spPr bwMode="auto">
            <a:xfrm flipH="1">
              <a:off x="567" y="2795"/>
              <a:ext cx="193" cy="25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61" name="Line 178">
              <a:extLst>
                <a:ext uri="{FF2B5EF4-FFF2-40B4-BE49-F238E27FC236}">
                  <a16:creationId xmlns:a16="http://schemas.microsoft.com/office/drawing/2014/main" id="{0AD36E66-6D5F-4D89-98FE-411618FD4C9A}"/>
                </a:ext>
              </a:extLst>
            </p:cNvPr>
            <p:cNvSpPr>
              <a:spLocks noChangeShapeType="1"/>
            </p:cNvSpPr>
            <p:nvPr/>
          </p:nvSpPr>
          <p:spPr bwMode="auto">
            <a:xfrm flipH="1" flipV="1">
              <a:off x="930" y="2803"/>
              <a:ext cx="193" cy="28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grpSp>
      <p:graphicFrame>
        <p:nvGraphicFramePr>
          <p:cNvPr id="110959" name="Group 367">
            <a:extLst>
              <a:ext uri="{FF2B5EF4-FFF2-40B4-BE49-F238E27FC236}">
                <a16:creationId xmlns:a16="http://schemas.microsoft.com/office/drawing/2014/main" id="{C7EFD415-2B00-4599-BED9-31EBCC025336}"/>
              </a:ext>
            </a:extLst>
          </p:cNvPr>
          <p:cNvGraphicFramePr>
            <a:graphicFrameLocks noGrp="1"/>
          </p:cNvGraphicFramePr>
          <p:nvPr/>
        </p:nvGraphicFramePr>
        <p:xfrm>
          <a:off x="5651500" y="2505075"/>
          <a:ext cx="3384550" cy="609600"/>
        </p:xfrm>
        <a:graphic>
          <a:graphicData uri="http://schemas.openxmlformats.org/drawingml/2006/table">
            <a:tbl>
              <a:tblPr/>
              <a:tblGrid>
                <a:gridCol w="376238">
                  <a:extLst>
                    <a:ext uri="{9D8B030D-6E8A-4147-A177-3AD203B41FA5}">
                      <a16:colId xmlns:a16="http://schemas.microsoft.com/office/drawing/2014/main" val="20000"/>
                    </a:ext>
                  </a:extLst>
                </a:gridCol>
                <a:gridCol w="374650">
                  <a:extLst>
                    <a:ext uri="{9D8B030D-6E8A-4147-A177-3AD203B41FA5}">
                      <a16:colId xmlns:a16="http://schemas.microsoft.com/office/drawing/2014/main" val="20001"/>
                    </a:ext>
                  </a:extLst>
                </a:gridCol>
                <a:gridCol w="376237">
                  <a:extLst>
                    <a:ext uri="{9D8B030D-6E8A-4147-A177-3AD203B41FA5}">
                      <a16:colId xmlns:a16="http://schemas.microsoft.com/office/drawing/2014/main" val="20002"/>
                    </a:ext>
                  </a:extLst>
                </a:gridCol>
                <a:gridCol w="376238">
                  <a:extLst>
                    <a:ext uri="{9D8B030D-6E8A-4147-A177-3AD203B41FA5}">
                      <a16:colId xmlns:a16="http://schemas.microsoft.com/office/drawing/2014/main" val="20003"/>
                    </a:ext>
                  </a:extLst>
                </a:gridCol>
                <a:gridCol w="377825">
                  <a:extLst>
                    <a:ext uri="{9D8B030D-6E8A-4147-A177-3AD203B41FA5}">
                      <a16:colId xmlns:a16="http://schemas.microsoft.com/office/drawing/2014/main" val="20004"/>
                    </a:ext>
                  </a:extLst>
                </a:gridCol>
                <a:gridCol w="376237">
                  <a:extLst>
                    <a:ext uri="{9D8B030D-6E8A-4147-A177-3AD203B41FA5}">
                      <a16:colId xmlns:a16="http://schemas.microsoft.com/office/drawing/2014/main" val="20005"/>
                    </a:ext>
                  </a:extLst>
                </a:gridCol>
                <a:gridCol w="376238">
                  <a:extLst>
                    <a:ext uri="{9D8B030D-6E8A-4147-A177-3AD203B41FA5}">
                      <a16:colId xmlns:a16="http://schemas.microsoft.com/office/drawing/2014/main" val="20006"/>
                    </a:ext>
                  </a:extLst>
                </a:gridCol>
                <a:gridCol w="374650">
                  <a:extLst>
                    <a:ext uri="{9D8B030D-6E8A-4147-A177-3AD203B41FA5}">
                      <a16:colId xmlns:a16="http://schemas.microsoft.com/office/drawing/2014/main" val="20007"/>
                    </a:ext>
                  </a:extLst>
                </a:gridCol>
                <a:gridCol w="376237">
                  <a:extLst>
                    <a:ext uri="{9D8B030D-6E8A-4147-A177-3AD203B41FA5}">
                      <a16:colId xmlns:a16="http://schemas.microsoft.com/office/drawing/2014/main" val="20008"/>
                    </a:ext>
                  </a:extLst>
                </a:gridCol>
              </a:tblGrid>
              <a:tr h="160338">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1</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2</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3</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4</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5</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6</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7</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8</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9</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28588">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19</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01</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23</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14</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35</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19</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84</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27</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68</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110957" name="Group 365">
            <a:extLst>
              <a:ext uri="{FF2B5EF4-FFF2-40B4-BE49-F238E27FC236}">
                <a16:creationId xmlns:a16="http://schemas.microsoft.com/office/drawing/2014/main" id="{98747CA1-6DB9-4BE7-BE26-D295C47F44CC}"/>
              </a:ext>
            </a:extLst>
          </p:cNvPr>
          <p:cNvGraphicFramePr>
            <a:graphicFrameLocks noGrp="1"/>
          </p:cNvGraphicFramePr>
          <p:nvPr/>
        </p:nvGraphicFramePr>
        <p:xfrm>
          <a:off x="5651500" y="5846763"/>
          <a:ext cx="3316288" cy="609600"/>
        </p:xfrm>
        <a:graphic>
          <a:graphicData uri="http://schemas.openxmlformats.org/drawingml/2006/table">
            <a:tbl>
              <a:tblPr/>
              <a:tblGrid>
                <a:gridCol w="368300">
                  <a:extLst>
                    <a:ext uri="{9D8B030D-6E8A-4147-A177-3AD203B41FA5}">
                      <a16:colId xmlns:a16="http://schemas.microsoft.com/office/drawing/2014/main" val="20000"/>
                    </a:ext>
                  </a:extLst>
                </a:gridCol>
                <a:gridCol w="368300">
                  <a:extLst>
                    <a:ext uri="{9D8B030D-6E8A-4147-A177-3AD203B41FA5}">
                      <a16:colId xmlns:a16="http://schemas.microsoft.com/office/drawing/2014/main" val="20001"/>
                    </a:ext>
                  </a:extLst>
                </a:gridCol>
                <a:gridCol w="366713">
                  <a:extLst>
                    <a:ext uri="{9D8B030D-6E8A-4147-A177-3AD203B41FA5}">
                      <a16:colId xmlns:a16="http://schemas.microsoft.com/office/drawing/2014/main" val="20002"/>
                    </a:ext>
                  </a:extLst>
                </a:gridCol>
                <a:gridCol w="369887">
                  <a:extLst>
                    <a:ext uri="{9D8B030D-6E8A-4147-A177-3AD203B41FA5}">
                      <a16:colId xmlns:a16="http://schemas.microsoft.com/office/drawing/2014/main" val="20003"/>
                    </a:ext>
                  </a:extLst>
                </a:gridCol>
                <a:gridCol w="369888">
                  <a:extLst>
                    <a:ext uri="{9D8B030D-6E8A-4147-A177-3AD203B41FA5}">
                      <a16:colId xmlns:a16="http://schemas.microsoft.com/office/drawing/2014/main" val="20004"/>
                    </a:ext>
                  </a:extLst>
                </a:gridCol>
                <a:gridCol w="369887">
                  <a:extLst>
                    <a:ext uri="{9D8B030D-6E8A-4147-A177-3AD203B41FA5}">
                      <a16:colId xmlns:a16="http://schemas.microsoft.com/office/drawing/2014/main" val="20005"/>
                    </a:ext>
                  </a:extLst>
                </a:gridCol>
                <a:gridCol w="366713">
                  <a:extLst>
                    <a:ext uri="{9D8B030D-6E8A-4147-A177-3AD203B41FA5}">
                      <a16:colId xmlns:a16="http://schemas.microsoft.com/office/drawing/2014/main" val="20006"/>
                    </a:ext>
                  </a:extLst>
                </a:gridCol>
                <a:gridCol w="368300">
                  <a:extLst>
                    <a:ext uri="{9D8B030D-6E8A-4147-A177-3AD203B41FA5}">
                      <a16:colId xmlns:a16="http://schemas.microsoft.com/office/drawing/2014/main" val="20007"/>
                    </a:ext>
                  </a:extLst>
                </a:gridCol>
                <a:gridCol w="368300">
                  <a:extLst>
                    <a:ext uri="{9D8B030D-6E8A-4147-A177-3AD203B41FA5}">
                      <a16:colId xmlns:a16="http://schemas.microsoft.com/office/drawing/2014/main" val="20008"/>
                    </a:ext>
                  </a:extLst>
                </a:gridCol>
              </a:tblGrid>
              <a:tr h="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1</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2</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3</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4</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5</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6</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7</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8</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9</a:t>
                      </a:r>
                    </a:p>
                  </a:txBody>
                  <a:tcPr horzOverflow="overflow">
                    <a:lnL>
                      <a:noFill/>
                    </a:lnL>
                    <a:lnR>
                      <a:noFill/>
                    </a:lnR>
                    <a:lnT>
                      <a:noFill/>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84</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68</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23</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27</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35</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19</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19</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01</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1400" b="1" i="0" u="none" strike="noStrike" cap="none" normalizeH="0" baseline="0">
                          <a:ln>
                            <a:noFill/>
                          </a:ln>
                          <a:solidFill>
                            <a:schemeClr val="tx1"/>
                          </a:solidFill>
                          <a:effectLst/>
                          <a:latin typeface="Bookman" pitchFamily="18" charset="0"/>
                          <a:ea typeface="宋体" pitchFamily="2" charset="-122"/>
                        </a:rPr>
                        <a:t>14</a:t>
                      </a:r>
                    </a:p>
                  </a:txBody>
                  <a:tcPr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pSp>
        <p:nvGrpSpPr>
          <p:cNvPr id="66659" name="Group 297">
            <a:extLst>
              <a:ext uri="{FF2B5EF4-FFF2-40B4-BE49-F238E27FC236}">
                <a16:creationId xmlns:a16="http://schemas.microsoft.com/office/drawing/2014/main" id="{32A9791A-3DCA-49AF-BE81-D5965C8A3476}"/>
              </a:ext>
            </a:extLst>
          </p:cNvPr>
          <p:cNvGrpSpPr>
            <a:grpSpLocks/>
          </p:cNvGrpSpPr>
          <p:nvPr/>
        </p:nvGrpSpPr>
        <p:grpSpPr bwMode="auto">
          <a:xfrm>
            <a:off x="6310313" y="3990975"/>
            <a:ext cx="2293937" cy="1814513"/>
            <a:chOff x="348" y="1525"/>
            <a:chExt cx="2253" cy="1813"/>
          </a:xfrm>
        </p:grpSpPr>
        <p:sp>
          <p:nvSpPr>
            <p:cNvPr id="66728" name="Oval 298">
              <a:extLst>
                <a:ext uri="{FF2B5EF4-FFF2-40B4-BE49-F238E27FC236}">
                  <a16:creationId xmlns:a16="http://schemas.microsoft.com/office/drawing/2014/main" id="{18D89D22-B1DF-4F7F-A759-834C9CEE608D}"/>
                </a:ext>
              </a:extLst>
            </p:cNvPr>
            <p:cNvSpPr>
              <a:spLocks noChangeArrowheads="1"/>
            </p:cNvSpPr>
            <p:nvPr/>
          </p:nvSpPr>
          <p:spPr bwMode="auto">
            <a:xfrm>
              <a:off x="1454" y="1525"/>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84</a:t>
              </a:r>
            </a:p>
          </p:txBody>
        </p:sp>
        <p:sp>
          <p:nvSpPr>
            <p:cNvPr id="66729" name="Oval 299">
              <a:extLst>
                <a:ext uri="{FF2B5EF4-FFF2-40B4-BE49-F238E27FC236}">
                  <a16:creationId xmlns:a16="http://schemas.microsoft.com/office/drawing/2014/main" id="{49286703-001E-4ECD-B715-C6DD49E1BEA0}"/>
                </a:ext>
              </a:extLst>
            </p:cNvPr>
            <p:cNvSpPr>
              <a:spLocks noChangeArrowheads="1"/>
            </p:cNvSpPr>
            <p:nvPr/>
          </p:nvSpPr>
          <p:spPr bwMode="auto">
            <a:xfrm>
              <a:off x="1071" y="2014"/>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68</a:t>
              </a:r>
            </a:p>
          </p:txBody>
        </p:sp>
        <p:sp>
          <p:nvSpPr>
            <p:cNvPr id="66730" name="Oval 300">
              <a:extLst>
                <a:ext uri="{FF2B5EF4-FFF2-40B4-BE49-F238E27FC236}">
                  <a16:creationId xmlns:a16="http://schemas.microsoft.com/office/drawing/2014/main" id="{5182AEF1-40D0-414E-A8FA-7F507FFA2095}"/>
                </a:ext>
              </a:extLst>
            </p:cNvPr>
            <p:cNvSpPr>
              <a:spLocks noChangeArrowheads="1"/>
            </p:cNvSpPr>
            <p:nvPr/>
          </p:nvSpPr>
          <p:spPr bwMode="auto">
            <a:xfrm>
              <a:off x="1966" y="1978"/>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23</a:t>
              </a:r>
            </a:p>
          </p:txBody>
        </p:sp>
        <p:sp>
          <p:nvSpPr>
            <p:cNvPr id="66731" name="Oval 301">
              <a:extLst>
                <a:ext uri="{FF2B5EF4-FFF2-40B4-BE49-F238E27FC236}">
                  <a16:creationId xmlns:a16="http://schemas.microsoft.com/office/drawing/2014/main" id="{8E466E3D-9D78-4728-A3B5-DE2B4B3E8911}"/>
                </a:ext>
              </a:extLst>
            </p:cNvPr>
            <p:cNvSpPr>
              <a:spLocks noChangeArrowheads="1"/>
            </p:cNvSpPr>
            <p:nvPr/>
          </p:nvSpPr>
          <p:spPr bwMode="auto">
            <a:xfrm>
              <a:off x="713" y="2537"/>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27</a:t>
              </a:r>
            </a:p>
          </p:txBody>
        </p:sp>
        <p:sp>
          <p:nvSpPr>
            <p:cNvPr id="66732" name="Oval 302">
              <a:extLst>
                <a:ext uri="{FF2B5EF4-FFF2-40B4-BE49-F238E27FC236}">
                  <a16:creationId xmlns:a16="http://schemas.microsoft.com/office/drawing/2014/main" id="{BEECE6CA-7120-49C9-9FB8-031DFB6C628A}"/>
                </a:ext>
              </a:extLst>
            </p:cNvPr>
            <p:cNvSpPr>
              <a:spLocks noChangeArrowheads="1"/>
            </p:cNvSpPr>
            <p:nvPr/>
          </p:nvSpPr>
          <p:spPr bwMode="auto">
            <a:xfrm>
              <a:off x="1454" y="2537"/>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35</a:t>
              </a:r>
            </a:p>
          </p:txBody>
        </p:sp>
        <p:sp>
          <p:nvSpPr>
            <p:cNvPr id="66733" name="Oval 303">
              <a:extLst>
                <a:ext uri="{FF2B5EF4-FFF2-40B4-BE49-F238E27FC236}">
                  <a16:creationId xmlns:a16="http://schemas.microsoft.com/office/drawing/2014/main" id="{02E1FFD6-F555-4856-B882-CA4E0394F855}"/>
                </a:ext>
              </a:extLst>
            </p:cNvPr>
            <p:cNvSpPr>
              <a:spLocks noChangeArrowheads="1"/>
            </p:cNvSpPr>
            <p:nvPr/>
          </p:nvSpPr>
          <p:spPr bwMode="auto">
            <a:xfrm>
              <a:off x="1865" y="2537"/>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19</a:t>
              </a:r>
            </a:p>
          </p:txBody>
        </p:sp>
        <p:sp>
          <p:nvSpPr>
            <p:cNvPr id="66734" name="Line 304">
              <a:extLst>
                <a:ext uri="{FF2B5EF4-FFF2-40B4-BE49-F238E27FC236}">
                  <a16:creationId xmlns:a16="http://schemas.microsoft.com/office/drawing/2014/main" id="{484A4302-86CA-4BBB-917A-2E3EC6D11E5A}"/>
                </a:ext>
              </a:extLst>
            </p:cNvPr>
            <p:cNvSpPr>
              <a:spLocks noChangeShapeType="1"/>
            </p:cNvSpPr>
            <p:nvPr/>
          </p:nvSpPr>
          <p:spPr bwMode="auto">
            <a:xfrm flipH="1">
              <a:off x="1309" y="1787"/>
              <a:ext cx="193" cy="25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35" name="Line 305">
              <a:extLst>
                <a:ext uri="{FF2B5EF4-FFF2-40B4-BE49-F238E27FC236}">
                  <a16:creationId xmlns:a16="http://schemas.microsoft.com/office/drawing/2014/main" id="{D417C22B-6F7E-4C44-939E-8A386E91E4A2}"/>
                </a:ext>
              </a:extLst>
            </p:cNvPr>
            <p:cNvSpPr>
              <a:spLocks noChangeShapeType="1"/>
            </p:cNvSpPr>
            <p:nvPr/>
          </p:nvSpPr>
          <p:spPr bwMode="auto">
            <a:xfrm flipH="1">
              <a:off x="943" y="2293"/>
              <a:ext cx="193" cy="25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36" name="Line 306">
              <a:extLst>
                <a:ext uri="{FF2B5EF4-FFF2-40B4-BE49-F238E27FC236}">
                  <a16:creationId xmlns:a16="http://schemas.microsoft.com/office/drawing/2014/main" id="{6CD8F34B-9881-4A57-A16D-4C2E0244E145}"/>
                </a:ext>
              </a:extLst>
            </p:cNvPr>
            <p:cNvSpPr>
              <a:spLocks noChangeShapeType="1"/>
            </p:cNvSpPr>
            <p:nvPr/>
          </p:nvSpPr>
          <p:spPr bwMode="auto">
            <a:xfrm flipH="1" flipV="1">
              <a:off x="1316" y="2276"/>
              <a:ext cx="193" cy="28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37" name="Line 307">
              <a:extLst>
                <a:ext uri="{FF2B5EF4-FFF2-40B4-BE49-F238E27FC236}">
                  <a16:creationId xmlns:a16="http://schemas.microsoft.com/office/drawing/2014/main" id="{CA5ACC8E-D433-4538-84B2-C3AE219C4857}"/>
                </a:ext>
              </a:extLst>
            </p:cNvPr>
            <p:cNvSpPr>
              <a:spLocks noChangeShapeType="1"/>
            </p:cNvSpPr>
            <p:nvPr/>
          </p:nvSpPr>
          <p:spPr bwMode="auto">
            <a:xfrm flipH="1" flipV="1">
              <a:off x="1709" y="1761"/>
              <a:ext cx="300" cy="24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38" name="Line 308">
              <a:extLst>
                <a:ext uri="{FF2B5EF4-FFF2-40B4-BE49-F238E27FC236}">
                  <a16:creationId xmlns:a16="http://schemas.microsoft.com/office/drawing/2014/main" id="{10D5E4CA-E059-4593-9287-7C9D4B968B0F}"/>
                </a:ext>
              </a:extLst>
            </p:cNvPr>
            <p:cNvSpPr>
              <a:spLocks noChangeShapeType="1"/>
            </p:cNvSpPr>
            <p:nvPr/>
          </p:nvSpPr>
          <p:spPr bwMode="auto">
            <a:xfrm flipV="1">
              <a:off x="2010" y="2274"/>
              <a:ext cx="95" cy="257"/>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39" name="Oval 309">
              <a:extLst>
                <a:ext uri="{FF2B5EF4-FFF2-40B4-BE49-F238E27FC236}">
                  <a16:creationId xmlns:a16="http://schemas.microsoft.com/office/drawing/2014/main" id="{63D95DFB-3C28-428C-9EC0-0C40B01317D9}"/>
                </a:ext>
              </a:extLst>
            </p:cNvPr>
            <p:cNvSpPr>
              <a:spLocks noChangeArrowheads="1"/>
            </p:cNvSpPr>
            <p:nvPr/>
          </p:nvSpPr>
          <p:spPr bwMode="auto">
            <a:xfrm>
              <a:off x="2312" y="2523"/>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19</a:t>
              </a:r>
            </a:p>
          </p:txBody>
        </p:sp>
        <p:sp>
          <p:nvSpPr>
            <p:cNvPr id="66740" name="Line 310">
              <a:extLst>
                <a:ext uri="{FF2B5EF4-FFF2-40B4-BE49-F238E27FC236}">
                  <a16:creationId xmlns:a16="http://schemas.microsoft.com/office/drawing/2014/main" id="{E5692B6C-C47E-4917-8144-37BD59F6F8FB}"/>
                </a:ext>
              </a:extLst>
            </p:cNvPr>
            <p:cNvSpPr>
              <a:spLocks noChangeShapeType="1"/>
            </p:cNvSpPr>
            <p:nvPr/>
          </p:nvSpPr>
          <p:spPr bwMode="auto">
            <a:xfrm flipH="1" flipV="1">
              <a:off x="2198" y="2246"/>
              <a:ext cx="193" cy="28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41" name="Oval 311">
              <a:extLst>
                <a:ext uri="{FF2B5EF4-FFF2-40B4-BE49-F238E27FC236}">
                  <a16:creationId xmlns:a16="http://schemas.microsoft.com/office/drawing/2014/main" id="{C8D0183C-F2EA-4F6A-8B0B-4D3CB5A34BC1}"/>
                </a:ext>
              </a:extLst>
            </p:cNvPr>
            <p:cNvSpPr>
              <a:spLocks noChangeArrowheads="1"/>
            </p:cNvSpPr>
            <p:nvPr/>
          </p:nvSpPr>
          <p:spPr bwMode="auto">
            <a:xfrm>
              <a:off x="348" y="3046"/>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01</a:t>
              </a:r>
            </a:p>
          </p:txBody>
        </p:sp>
        <p:sp>
          <p:nvSpPr>
            <p:cNvPr id="66742" name="Oval 312">
              <a:extLst>
                <a:ext uri="{FF2B5EF4-FFF2-40B4-BE49-F238E27FC236}">
                  <a16:creationId xmlns:a16="http://schemas.microsoft.com/office/drawing/2014/main" id="{22DB3332-9505-4518-A7C6-8E8A1D8B901B}"/>
                </a:ext>
              </a:extLst>
            </p:cNvPr>
            <p:cNvSpPr>
              <a:spLocks noChangeArrowheads="1"/>
            </p:cNvSpPr>
            <p:nvPr/>
          </p:nvSpPr>
          <p:spPr bwMode="auto">
            <a:xfrm>
              <a:off x="1052" y="3051"/>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800">
                  <a:solidFill>
                    <a:schemeClr val="tx2"/>
                  </a:solidFill>
                  <a:latin typeface="Times New Roman" panose="02020603050405020304" pitchFamily="18" charset="0"/>
                  <a:ea typeface="华文中宋" panose="02010600040101010101" pitchFamily="2" charset="-122"/>
                  <a:cs typeface="Times New Roman" panose="02020603050405020304" pitchFamily="18" charset="0"/>
                </a:rPr>
                <a:t>14</a:t>
              </a:r>
            </a:p>
          </p:txBody>
        </p:sp>
        <p:sp>
          <p:nvSpPr>
            <p:cNvPr id="66743" name="Line 313">
              <a:extLst>
                <a:ext uri="{FF2B5EF4-FFF2-40B4-BE49-F238E27FC236}">
                  <a16:creationId xmlns:a16="http://schemas.microsoft.com/office/drawing/2014/main" id="{497B137B-FEC4-4F38-8523-39F0D8FB10F5}"/>
                </a:ext>
              </a:extLst>
            </p:cNvPr>
            <p:cNvSpPr>
              <a:spLocks noChangeShapeType="1"/>
            </p:cNvSpPr>
            <p:nvPr/>
          </p:nvSpPr>
          <p:spPr bwMode="auto">
            <a:xfrm flipH="1">
              <a:off x="567" y="2795"/>
              <a:ext cx="193" cy="25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6744" name="Line 314">
              <a:extLst>
                <a:ext uri="{FF2B5EF4-FFF2-40B4-BE49-F238E27FC236}">
                  <a16:creationId xmlns:a16="http://schemas.microsoft.com/office/drawing/2014/main" id="{04162DB6-36E9-4E1A-A8C8-C98CAF3E6094}"/>
                </a:ext>
              </a:extLst>
            </p:cNvPr>
            <p:cNvSpPr>
              <a:spLocks noChangeShapeType="1"/>
            </p:cNvSpPr>
            <p:nvPr/>
          </p:nvSpPr>
          <p:spPr bwMode="auto">
            <a:xfrm flipH="1" flipV="1">
              <a:off x="930" y="2803"/>
              <a:ext cx="193" cy="28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6661" name="AutoShape 342">
            <a:extLst>
              <a:ext uri="{FF2B5EF4-FFF2-40B4-BE49-F238E27FC236}">
                <a16:creationId xmlns:a16="http://schemas.microsoft.com/office/drawing/2014/main" id="{451E8A9A-DF53-4B33-ABD1-58A352F4A1E0}"/>
              </a:ext>
            </a:extLst>
          </p:cNvPr>
          <p:cNvSpPr>
            <a:spLocks noChangeArrowheads="1"/>
          </p:cNvSpPr>
          <p:nvPr/>
        </p:nvSpPr>
        <p:spPr bwMode="auto">
          <a:xfrm rot="5400000" flipV="1">
            <a:off x="7243763" y="3014662"/>
            <a:ext cx="647700" cy="1044575"/>
          </a:xfrm>
          <a:custGeom>
            <a:avLst/>
            <a:gdLst>
              <a:gd name="T0" fmla="*/ 2147483646 w 21600"/>
              <a:gd name="T1" fmla="*/ 0 h 21600"/>
              <a:gd name="T2" fmla="*/ 0 w 21600"/>
              <a:gd name="T3" fmla="*/ 2147483646 h 21600"/>
              <a:gd name="T4" fmla="*/ 2147483646 w 21600"/>
              <a:gd name="T5" fmla="*/ 2147483646 h 21600"/>
              <a:gd name="T6" fmla="*/ 2147483646 w 21600"/>
              <a:gd name="T7" fmla="*/ 2147483646 h 21600"/>
              <a:gd name="T8" fmla="*/ 17694720 60000 65536"/>
              <a:gd name="T9" fmla="*/ 11796480 60000 65536"/>
              <a:gd name="T10" fmla="*/ 5898240 60000 65536"/>
              <a:gd name="T11" fmla="*/ 0 60000 65536"/>
              <a:gd name="T12" fmla="*/ 3375 w 21600"/>
              <a:gd name="T13" fmla="*/ 5366 h 21600"/>
              <a:gd name="T14" fmla="*/ 16006 w 21600"/>
              <a:gd name="T15" fmla="*/ 16234 h 21600"/>
            </a:gdLst>
            <a:ahLst/>
            <a:cxnLst>
              <a:cxn ang="T8">
                <a:pos x="T0" y="T1"/>
              </a:cxn>
              <a:cxn ang="T9">
                <a:pos x="T2" y="T3"/>
              </a:cxn>
              <a:cxn ang="T10">
                <a:pos x="T4" y="T5"/>
              </a:cxn>
              <a:cxn ang="T11">
                <a:pos x="T6" y="T7"/>
              </a:cxn>
            </a:cxnLst>
            <a:rect l="T12" t="T13" r="T14" b="T15"/>
            <a:pathLst>
              <a:path w="21600" h="21600">
                <a:moveTo>
                  <a:pt x="10482" y="0"/>
                </a:moveTo>
                <a:lnTo>
                  <a:pt x="10482" y="5366"/>
                </a:lnTo>
                <a:lnTo>
                  <a:pt x="3375" y="5366"/>
                </a:lnTo>
                <a:lnTo>
                  <a:pt x="3375" y="16234"/>
                </a:lnTo>
                <a:lnTo>
                  <a:pt x="10482" y="16234"/>
                </a:lnTo>
                <a:lnTo>
                  <a:pt x="10482" y="21600"/>
                </a:lnTo>
                <a:lnTo>
                  <a:pt x="21600" y="10800"/>
                </a:lnTo>
                <a:lnTo>
                  <a:pt x="10482" y="0"/>
                </a:lnTo>
                <a:close/>
              </a:path>
              <a:path w="21600" h="21600">
                <a:moveTo>
                  <a:pt x="1350" y="5366"/>
                </a:moveTo>
                <a:lnTo>
                  <a:pt x="1350" y="16234"/>
                </a:lnTo>
                <a:lnTo>
                  <a:pt x="2700" y="16234"/>
                </a:lnTo>
                <a:lnTo>
                  <a:pt x="2700" y="5366"/>
                </a:lnTo>
                <a:lnTo>
                  <a:pt x="1350" y="5366"/>
                </a:lnTo>
                <a:close/>
              </a:path>
              <a:path w="21600" h="21600">
                <a:moveTo>
                  <a:pt x="0" y="5366"/>
                </a:moveTo>
                <a:lnTo>
                  <a:pt x="0" y="16234"/>
                </a:lnTo>
                <a:lnTo>
                  <a:pt x="675" y="16234"/>
                </a:lnTo>
                <a:lnTo>
                  <a:pt x="675" y="5366"/>
                </a:lnTo>
                <a:lnTo>
                  <a:pt x="0" y="5366"/>
                </a:lnTo>
                <a:close/>
              </a:path>
            </a:pathLst>
          </a:custGeom>
          <a:solidFill>
            <a:schemeClr val="tx2"/>
          </a:solidFill>
          <a:ln w="9525" algn="ctr">
            <a:solidFill>
              <a:schemeClr val="accent1"/>
            </a:solidFill>
            <a:miter lim="800000"/>
            <a:headEnd/>
            <a:tailEnd/>
          </a:ln>
        </p:spPr>
        <p:txBody>
          <a:bodyPr wrap="none" anchor="ctr"/>
          <a:lstStyle/>
          <a:p>
            <a:endParaRPr lang="zh-CN" altLang="en-US">
              <a:latin typeface="Times New Roman" panose="02020603050405020304" pitchFamily="18" charset="0"/>
              <a:ea typeface="华文中宋" panose="02010600040101010101" pitchFamily="2" charset="-122"/>
              <a:cs typeface="Times New Roman" panose="02020603050405020304" pitchFamily="18" charset="0"/>
            </a:endParaRPr>
          </a:p>
        </p:txBody>
      </p:sp>
      <p:graphicFrame>
        <p:nvGraphicFramePr>
          <p:cNvPr id="63" name="Group 363">
            <a:extLst>
              <a:ext uri="{FF2B5EF4-FFF2-40B4-BE49-F238E27FC236}">
                <a16:creationId xmlns:a16="http://schemas.microsoft.com/office/drawing/2014/main" id="{7FAA9F98-8B69-4BAC-8C82-612BA72F4679}"/>
              </a:ext>
            </a:extLst>
          </p:cNvPr>
          <p:cNvGraphicFramePr>
            <a:graphicFrameLocks noGrp="1"/>
          </p:cNvGraphicFramePr>
          <p:nvPr>
            <p:extLst>
              <p:ext uri="{D42A27DB-BD31-4B8C-83A1-F6EECF244321}">
                <p14:modId xmlns:p14="http://schemas.microsoft.com/office/powerpoint/2010/main" val="2191018183"/>
              </p:ext>
            </p:extLst>
          </p:nvPr>
        </p:nvGraphicFramePr>
        <p:xfrm>
          <a:off x="395288" y="5661025"/>
          <a:ext cx="4872038" cy="881063"/>
        </p:xfrm>
        <a:graphic>
          <a:graphicData uri="http://schemas.openxmlformats.org/drawingml/2006/table">
            <a:tbl>
              <a:tblPr/>
              <a:tblGrid>
                <a:gridCol w="541338">
                  <a:extLst>
                    <a:ext uri="{9D8B030D-6E8A-4147-A177-3AD203B41FA5}">
                      <a16:colId xmlns:a16="http://schemas.microsoft.com/office/drawing/2014/main" val="20000"/>
                    </a:ext>
                  </a:extLst>
                </a:gridCol>
                <a:gridCol w="539750">
                  <a:extLst>
                    <a:ext uri="{9D8B030D-6E8A-4147-A177-3AD203B41FA5}">
                      <a16:colId xmlns:a16="http://schemas.microsoft.com/office/drawing/2014/main" val="20001"/>
                    </a:ext>
                  </a:extLst>
                </a:gridCol>
                <a:gridCol w="541337">
                  <a:extLst>
                    <a:ext uri="{9D8B030D-6E8A-4147-A177-3AD203B41FA5}">
                      <a16:colId xmlns:a16="http://schemas.microsoft.com/office/drawing/2014/main" val="20002"/>
                    </a:ext>
                  </a:extLst>
                </a:gridCol>
                <a:gridCol w="542925">
                  <a:extLst>
                    <a:ext uri="{9D8B030D-6E8A-4147-A177-3AD203B41FA5}">
                      <a16:colId xmlns:a16="http://schemas.microsoft.com/office/drawing/2014/main" val="20003"/>
                    </a:ext>
                  </a:extLst>
                </a:gridCol>
                <a:gridCol w="541338">
                  <a:extLst>
                    <a:ext uri="{9D8B030D-6E8A-4147-A177-3AD203B41FA5}">
                      <a16:colId xmlns:a16="http://schemas.microsoft.com/office/drawing/2014/main" val="20004"/>
                    </a:ext>
                  </a:extLst>
                </a:gridCol>
                <a:gridCol w="542925">
                  <a:extLst>
                    <a:ext uri="{9D8B030D-6E8A-4147-A177-3AD203B41FA5}">
                      <a16:colId xmlns:a16="http://schemas.microsoft.com/office/drawing/2014/main" val="20005"/>
                    </a:ext>
                  </a:extLst>
                </a:gridCol>
                <a:gridCol w="541337">
                  <a:extLst>
                    <a:ext uri="{9D8B030D-6E8A-4147-A177-3AD203B41FA5}">
                      <a16:colId xmlns:a16="http://schemas.microsoft.com/office/drawing/2014/main" val="20006"/>
                    </a:ext>
                  </a:extLst>
                </a:gridCol>
                <a:gridCol w="539750">
                  <a:extLst>
                    <a:ext uri="{9D8B030D-6E8A-4147-A177-3AD203B41FA5}">
                      <a16:colId xmlns:a16="http://schemas.microsoft.com/office/drawing/2014/main" val="20007"/>
                    </a:ext>
                  </a:extLst>
                </a:gridCol>
                <a:gridCol w="541338">
                  <a:extLst>
                    <a:ext uri="{9D8B030D-6E8A-4147-A177-3AD203B41FA5}">
                      <a16:colId xmlns:a16="http://schemas.microsoft.com/office/drawing/2014/main" val="20008"/>
                    </a:ext>
                  </a:extLst>
                </a:gridCol>
              </a:tblGrid>
              <a:tr h="441325">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dirty="0">
                          <a:ln>
                            <a:noFill/>
                          </a:ln>
                          <a:solidFill>
                            <a:srgbClr val="FF0000"/>
                          </a:solidFill>
                          <a:effectLst/>
                          <a:latin typeface="Bookman" pitchFamily="18" charset="0"/>
                          <a:ea typeface="宋体" pitchFamily="2" charset="-122"/>
                        </a:rPr>
                        <a:t>1</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2</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3</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4</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5</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6</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7</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8</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dirty="0">
                          <a:ln>
                            <a:noFill/>
                          </a:ln>
                          <a:solidFill>
                            <a:srgbClr val="FF0000"/>
                          </a:solidFill>
                          <a:effectLst/>
                          <a:latin typeface="Bookman" pitchFamily="18" charset="0"/>
                          <a:ea typeface="宋体" pitchFamily="2" charset="-122"/>
                        </a:rPr>
                        <a:t>9</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9738">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dirty="0">
                          <a:ln>
                            <a:noFill/>
                          </a:ln>
                          <a:solidFill>
                            <a:srgbClr val="FF0000"/>
                          </a:solidFill>
                          <a:effectLst/>
                          <a:latin typeface="Bookman" pitchFamily="18" charset="0"/>
                          <a:ea typeface="宋体" pitchFamily="2" charset="-122"/>
                        </a:rPr>
                        <a:t>19</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01</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23</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14</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dirty="0">
                          <a:ln>
                            <a:noFill/>
                          </a:ln>
                          <a:solidFill>
                            <a:srgbClr val="FF0000"/>
                          </a:solidFill>
                          <a:effectLst/>
                          <a:latin typeface="Bookman" pitchFamily="18" charset="0"/>
                          <a:ea typeface="宋体" pitchFamily="2" charset="-122"/>
                        </a:rPr>
                        <a:t>35</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19</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84</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a:ln>
                            <a:noFill/>
                          </a:ln>
                          <a:solidFill>
                            <a:srgbClr val="FF0000"/>
                          </a:solidFill>
                          <a:effectLst/>
                          <a:latin typeface="Bookman" pitchFamily="18" charset="0"/>
                          <a:ea typeface="宋体" pitchFamily="2" charset="-122"/>
                        </a:rPr>
                        <a:t>27</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000" b="1" i="0" u="none" strike="noStrike" cap="none" normalizeH="0" baseline="0" dirty="0">
                          <a:ln>
                            <a:noFill/>
                          </a:ln>
                          <a:solidFill>
                            <a:srgbClr val="FF0000"/>
                          </a:solidFill>
                          <a:effectLst/>
                          <a:latin typeface="Bookman" pitchFamily="18" charset="0"/>
                          <a:ea typeface="宋体" pitchFamily="2" charset="-122"/>
                        </a:rPr>
                        <a:t>68</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pSp>
        <p:nvGrpSpPr>
          <p:cNvPr id="66693" name="Group 320">
            <a:extLst>
              <a:ext uri="{FF2B5EF4-FFF2-40B4-BE49-F238E27FC236}">
                <a16:creationId xmlns:a16="http://schemas.microsoft.com/office/drawing/2014/main" id="{B8EB074B-AA2E-40D6-9DB3-97AE2E379C5A}"/>
              </a:ext>
            </a:extLst>
          </p:cNvPr>
          <p:cNvGrpSpPr>
            <a:grpSpLocks/>
          </p:cNvGrpSpPr>
          <p:nvPr/>
        </p:nvGrpSpPr>
        <p:grpSpPr bwMode="auto">
          <a:xfrm>
            <a:off x="395288" y="1916113"/>
            <a:ext cx="4824412" cy="3600450"/>
            <a:chOff x="348" y="1525"/>
            <a:chExt cx="2253" cy="1813"/>
          </a:xfrm>
        </p:grpSpPr>
        <p:sp>
          <p:nvSpPr>
            <p:cNvPr id="47238" name="Oval 321">
              <a:extLst>
                <a:ext uri="{FF2B5EF4-FFF2-40B4-BE49-F238E27FC236}">
                  <a16:creationId xmlns:a16="http://schemas.microsoft.com/office/drawing/2014/main" id="{467463CE-FCB4-4E04-8C6A-C77AC4255A0A}"/>
                </a:ext>
              </a:extLst>
            </p:cNvPr>
            <p:cNvSpPr>
              <a:spLocks noChangeArrowheads="1"/>
            </p:cNvSpPr>
            <p:nvPr/>
          </p:nvSpPr>
          <p:spPr bwMode="auto">
            <a:xfrm>
              <a:off x="1454" y="1525"/>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defRPr/>
              </a:pPr>
              <a:r>
                <a:rPr lang="en-US" altLang="zh-CN" sz="2400" b="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19</a:t>
              </a:r>
            </a:p>
          </p:txBody>
        </p:sp>
        <p:sp>
          <p:nvSpPr>
            <p:cNvPr id="47239" name="Oval 322">
              <a:extLst>
                <a:ext uri="{FF2B5EF4-FFF2-40B4-BE49-F238E27FC236}">
                  <a16:creationId xmlns:a16="http://schemas.microsoft.com/office/drawing/2014/main" id="{8EFAFEA0-560C-4B4D-87A4-2D8E232570DD}"/>
                </a:ext>
              </a:extLst>
            </p:cNvPr>
            <p:cNvSpPr>
              <a:spLocks noChangeArrowheads="1"/>
            </p:cNvSpPr>
            <p:nvPr/>
          </p:nvSpPr>
          <p:spPr bwMode="auto">
            <a:xfrm>
              <a:off x="1071" y="2014"/>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defRPr/>
              </a:pPr>
              <a:r>
                <a:rPr lang="en-US" altLang="zh-CN" sz="2400" b="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01</a:t>
              </a:r>
            </a:p>
          </p:txBody>
        </p:sp>
        <p:sp>
          <p:nvSpPr>
            <p:cNvPr id="47240" name="Oval 323">
              <a:extLst>
                <a:ext uri="{FF2B5EF4-FFF2-40B4-BE49-F238E27FC236}">
                  <a16:creationId xmlns:a16="http://schemas.microsoft.com/office/drawing/2014/main" id="{F839D659-2648-4D2E-802F-E1E43B3FE49E}"/>
                </a:ext>
              </a:extLst>
            </p:cNvPr>
            <p:cNvSpPr>
              <a:spLocks noChangeArrowheads="1"/>
            </p:cNvSpPr>
            <p:nvPr/>
          </p:nvSpPr>
          <p:spPr bwMode="auto">
            <a:xfrm>
              <a:off x="1966" y="1978"/>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defRPr/>
              </a:pPr>
              <a:r>
                <a:rPr lang="en-US" altLang="zh-CN" sz="2400" b="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23</a:t>
              </a:r>
            </a:p>
          </p:txBody>
        </p:sp>
        <p:sp>
          <p:nvSpPr>
            <p:cNvPr id="47241" name="Oval 324">
              <a:extLst>
                <a:ext uri="{FF2B5EF4-FFF2-40B4-BE49-F238E27FC236}">
                  <a16:creationId xmlns:a16="http://schemas.microsoft.com/office/drawing/2014/main" id="{BBDBB0A1-4E7D-4731-848E-98641B4E613D}"/>
                </a:ext>
              </a:extLst>
            </p:cNvPr>
            <p:cNvSpPr>
              <a:spLocks noChangeArrowheads="1"/>
            </p:cNvSpPr>
            <p:nvPr/>
          </p:nvSpPr>
          <p:spPr bwMode="auto">
            <a:xfrm>
              <a:off x="713" y="2537"/>
              <a:ext cx="291"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defRPr/>
              </a:pPr>
              <a:r>
                <a:rPr lang="en-US" altLang="zh-CN" sz="2400" b="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14</a:t>
              </a:r>
            </a:p>
          </p:txBody>
        </p:sp>
        <p:sp>
          <p:nvSpPr>
            <p:cNvPr id="47242" name="Oval 325">
              <a:extLst>
                <a:ext uri="{FF2B5EF4-FFF2-40B4-BE49-F238E27FC236}">
                  <a16:creationId xmlns:a16="http://schemas.microsoft.com/office/drawing/2014/main" id="{284F26A3-DD7F-4C25-B85A-D90CF138F81C}"/>
                </a:ext>
              </a:extLst>
            </p:cNvPr>
            <p:cNvSpPr>
              <a:spLocks noChangeArrowheads="1"/>
            </p:cNvSpPr>
            <p:nvPr/>
          </p:nvSpPr>
          <p:spPr bwMode="auto">
            <a:xfrm>
              <a:off x="1454" y="2537"/>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defRPr/>
              </a:pPr>
              <a:r>
                <a:rPr lang="en-US" altLang="zh-CN" sz="2400" b="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35</a:t>
              </a:r>
            </a:p>
          </p:txBody>
        </p:sp>
        <p:sp>
          <p:nvSpPr>
            <p:cNvPr id="47243" name="Oval 326">
              <a:extLst>
                <a:ext uri="{FF2B5EF4-FFF2-40B4-BE49-F238E27FC236}">
                  <a16:creationId xmlns:a16="http://schemas.microsoft.com/office/drawing/2014/main" id="{0BC04F7F-3D22-4829-AB51-4D11D76B37C6}"/>
                </a:ext>
              </a:extLst>
            </p:cNvPr>
            <p:cNvSpPr>
              <a:spLocks noChangeArrowheads="1"/>
            </p:cNvSpPr>
            <p:nvPr/>
          </p:nvSpPr>
          <p:spPr bwMode="auto">
            <a:xfrm>
              <a:off x="1865" y="2537"/>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defRPr/>
              </a:pPr>
              <a:r>
                <a:rPr lang="en-US" altLang="zh-CN" sz="2400" b="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19</a:t>
              </a:r>
            </a:p>
          </p:txBody>
        </p:sp>
        <p:sp>
          <p:nvSpPr>
            <p:cNvPr id="47244" name="Line 327">
              <a:extLst>
                <a:ext uri="{FF2B5EF4-FFF2-40B4-BE49-F238E27FC236}">
                  <a16:creationId xmlns:a16="http://schemas.microsoft.com/office/drawing/2014/main" id="{423E00CA-153C-423C-BD5B-E885BB4AF073}"/>
                </a:ext>
              </a:extLst>
            </p:cNvPr>
            <p:cNvSpPr>
              <a:spLocks noChangeShapeType="1"/>
            </p:cNvSpPr>
            <p:nvPr/>
          </p:nvSpPr>
          <p:spPr bwMode="auto">
            <a:xfrm flipH="1">
              <a:off x="1309" y="1787"/>
              <a:ext cx="193" cy="253"/>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pPr algn="ctr">
                <a:defRPr/>
              </a:pPr>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47245" name="Line 328">
              <a:extLst>
                <a:ext uri="{FF2B5EF4-FFF2-40B4-BE49-F238E27FC236}">
                  <a16:creationId xmlns:a16="http://schemas.microsoft.com/office/drawing/2014/main" id="{A8518070-65FB-49D7-B742-0F110A7AF9DD}"/>
                </a:ext>
              </a:extLst>
            </p:cNvPr>
            <p:cNvSpPr>
              <a:spLocks noChangeShapeType="1"/>
            </p:cNvSpPr>
            <p:nvPr/>
          </p:nvSpPr>
          <p:spPr bwMode="auto">
            <a:xfrm flipH="1">
              <a:off x="943" y="2293"/>
              <a:ext cx="193" cy="253"/>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pPr algn="ctr">
                <a:defRPr/>
              </a:pPr>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47246" name="Line 329">
              <a:extLst>
                <a:ext uri="{FF2B5EF4-FFF2-40B4-BE49-F238E27FC236}">
                  <a16:creationId xmlns:a16="http://schemas.microsoft.com/office/drawing/2014/main" id="{71B01D6C-8AAB-45C2-880B-CA5606FE2DC1}"/>
                </a:ext>
              </a:extLst>
            </p:cNvPr>
            <p:cNvSpPr>
              <a:spLocks noChangeShapeType="1"/>
            </p:cNvSpPr>
            <p:nvPr/>
          </p:nvSpPr>
          <p:spPr bwMode="auto">
            <a:xfrm flipH="1" flipV="1">
              <a:off x="1316" y="2276"/>
              <a:ext cx="193" cy="28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pPr algn="ctr">
                <a:defRPr/>
              </a:pPr>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47247" name="Line 330">
              <a:extLst>
                <a:ext uri="{FF2B5EF4-FFF2-40B4-BE49-F238E27FC236}">
                  <a16:creationId xmlns:a16="http://schemas.microsoft.com/office/drawing/2014/main" id="{62B07441-91D8-4E0C-A336-20419BCA6844}"/>
                </a:ext>
              </a:extLst>
            </p:cNvPr>
            <p:cNvSpPr>
              <a:spLocks noChangeShapeType="1"/>
            </p:cNvSpPr>
            <p:nvPr/>
          </p:nvSpPr>
          <p:spPr bwMode="auto">
            <a:xfrm flipH="1" flipV="1">
              <a:off x="1709" y="1761"/>
              <a:ext cx="300" cy="244"/>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pPr algn="ctr">
                <a:defRPr/>
              </a:pPr>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47248" name="Line 331">
              <a:extLst>
                <a:ext uri="{FF2B5EF4-FFF2-40B4-BE49-F238E27FC236}">
                  <a16:creationId xmlns:a16="http://schemas.microsoft.com/office/drawing/2014/main" id="{D4B9D233-FE5C-4A4C-915E-07E3DB0BB044}"/>
                </a:ext>
              </a:extLst>
            </p:cNvPr>
            <p:cNvSpPr>
              <a:spLocks noChangeShapeType="1"/>
            </p:cNvSpPr>
            <p:nvPr/>
          </p:nvSpPr>
          <p:spPr bwMode="auto">
            <a:xfrm flipV="1">
              <a:off x="2010" y="2274"/>
              <a:ext cx="95" cy="257"/>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pPr algn="ctr">
                <a:defRPr/>
              </a:pPr>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47249" name="Oval 332">
              <a:extLst>
                <a:ext uri="{FF2B5EF4-FFF2-40B4-BE49-F238E27FC236}">
                  <a16:creationId xmlns:a16="http://schemas.microsoft.com/office/drawing/2014/main" id="{B5E9FC14-68B1-415E-B1F5-FAC788397FA7}"/>
                </a:ext>
              </a:extLst>
            </p:cNvPr>
            <p:cNvSpPr>
              <a:spLocks noChangeArrowheads="1"/>
            </p:cNvSpPr>
            <p:nvPr/>
          </p:nvSpPr>
          <p:spPr bwMode="auto">
            <a:xfrm>
              <a:off x="2312" y="2523"/>
              <a:ext cx="289"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defRPr/>
              </a:pPr>
              <a:r>
                <a:rPr lang="en-US" altLang="zh-CN" sz="2400" b="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84</a:t>
              </a:r>
            </a:p>
          </p:txBody>
        </p:sp>
        <p:sp>
          <p:nvSpPr>
            <p:cNvPr id="47250" name="Line 333">
              <a:extLst>
                <a:ext uri="{FF2B5EF4-FFF2-40B4-BE49-F238E27FC236}">
                  <a16:creationId xmlns:a16="http://schemas.microsoft.com/office/drawing/2014/main" id="{52659435-1A1C-490A-916E-3B45DC62F5D3}"/>
                </a:ext>
              </a:extLst>
            </p:cNvPr>
            <p:cNvSpPr>
              <a:spLocks noChangeShapeType="1"/>
            </p:cNvSpPr>
            <p:nvPr/>
          </p:nvSpPr>
          <p:spPr bwMode="auto">
            <a:xfrm flipH="1" flipV="1">
              <a:off x="2198" y="2246"/>
              <a:ext cx="193" cy="28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pPr algn="ctr">
                <a:defRPr/>
              </a:pPr>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47251" name="Oval 334">
              <a:extLst>
                <a:ext uri="{FF2B5EF4-FFF2-40B4-BE49-F238E27FC236}">
                  <a16:creationId xmlns:a16="http://schemas.microsoft.com/office/drawing/2014/main" id="{6ABF0199-7FC5-45FD-9BB0-4916110946D2}"/>
                </a:ext>
              </a:extLst>
            </p:cNvPr>
            <p:cNvSpPr>
              <a:spLocks noChangeArrowheads="1"/>
            </p:cNvSpPr>
            <p:nvPr/>
          </p:nvSpPr>
          <p:spPr bwMode="auto">
            <a:xfrm>
              <a:off x="348" y="3046"/>
              <a:ext cx="290"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defRPr/>
              </a:pPr>
              <a:r>
                <a:rPr lang="en-US" altLang="zh-CN" sz="2400" b="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27</a:t>
              </a:r>
            </a:p>
          </p:txBody>
        </p:sp>
        <p:sp>
          <p:nvSpPr>
            <p:cNvPr id="47252" name="Oval 335">
              <a:extLst>
                <a:ext uri="{FF2B5EF4-FFF2-40B4-BE49-F238E27FC236}">
                  <a16:creationId xmlns:a16="http://schemas.microsoft.com/office/drawing/2014/main" id="{12F20CF2-C52E-426C-9893-3CBA79AA34F6}"/>
                </a:ext>
              </a:extLst>
            </p:cNvPr>
            <p:cNvSpPr>
              <a:spLocks noChangeArrowheads="1"/>
            </p:cNvSpPr>
            <p:nvPr/>
          </p:nvSpPr>
          <p:spPr bwMode="auto">
            <a:xfrm>
              <a:off x="1052" y="3051"/>
              <a:ext cx="288" cy="287"/>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a:defRPr/>
              </a:pPr>
              <a:r>
                <a:rPr lang="en-US" altLang="zh-CN" sz="2400" b="1">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68</a:t>
              </a:r>
            </a:p>
          </p:txBody>
        </p:sp>
        <p:sp>
          <p:nvSpPr>
            <p:cNvPr id="47253" name="Line 336">
              <a:extLst>
                <a:ext uri="{FF2B5EF4-FFF2-40B4-BE49-F238E27FC236}">
                  <a16:creationId xmlns:a16="http://schemas.microsoft.com/office/drawing/2014/main" id="{18883460-4055-4857-88C5-20539EB0E2BC}"/>
                </a:ext>
              </a:extLst>
            </p:cNvPr>
            <p:cNvSpPr>
              <a:spLocks noChangeShapeType="1"/>
            </p:cNvSpPr>
            <p:nvPr/>
          </p:nvSpPr>
          <p:spPr bwMode="auto">
            <a:xfrm flipH="1">
              <a:off x="567" y="2795"/>
              <a:ext cx="193" cy="253"/>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pPr algn="ctr">
                <a:defRPr/>
              </a:pPr>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47254" name="Line 337">
              <a:extLst>
                <a:ext uri="{FF2B5EF4-FFF2-40B4-BE49-F238E27FC236}">
                  <a16:creationId xmlns:a16="http://schemas.microsoft.com/office/drawing/2014/main" id="{D2C2BD9C-4F4C-4669-A323-E32CC08157FA}"/>
                </a:ext>
              </a:extLst>
            </p:cNvPr>
            <p:cNvSpPr>
              <a:spLocks noChangeShapeType="1"/>
            </p:cNvSpPr>
            <p:nvPr/>
          </p:nvSpPr>
          <p:spPr bwMode="auto">
            <a:xfrm flipH="1" flipV="1">
              <a:off x="930" y="2803"/>
              <a:ext cx="193" cy="28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pPr algn="ctr">
                <a:defRPr/>
              </a:pPr>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84" name="Rectangle 2">
            <a:extLst>
              <a:ext uri="{FF2B5EF4-FFF2-40B4-BE49-F238E27FC236}">
                <a16:creationId xmlns:a16="http://schemas.microsoft.com/office/drawing/2014/main" id="{209EB946-D5A9-4CEF-A05D-4A1736DD4002}"/>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endParaRPr>
          </a:p>
        </p:txBody>
      </p:sp>
    </p:spTree>
  </p:cSld>
  <p:clrMapOvr>
    <a:masterClrMapping/>
  </p:clrMapOvr>
  <p:transition advClick="0"/>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3">
            <a:extLst>
              <a:ext uri="{FF2B5EF4-FFF2-40B4-BE49-F238E27FC236}">
                <a16:creationId xmlns:a16="http://schemas.microsoft.com/office/drawing/2014/main" id="{74030F1A-0D0F-4784-BA9B-90780878CB2A}"/>
              </a:ext>
            </a:extLst>
          </p:cNvPr>
          <p:cNvSpPr>
            <a:spLocks noGrp="1" noChangeArrowheads="1"/>
          </p:cNvSpPr>
          <p:nvPr>
            <p:ph idx="1"/>
          </p:nvPr>
        </p:nvSpPr>
        <p:spPr>
          <a:xfrm>
            <a:off x="71438" y="1196752"/>
            <a:ext cx="9144000" cy="5591175"/>
          </a:xfrm>
        </p:spPr>
        <p:txBody>
          <a:bodyPr/>
          <a:lstStyle/>
          <a:p>
            <a:pPr>
              <a:lnSpc>
                <a:spcPct val="80000"/>
              </a:lnSpc>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选择排序－堆排序</a:t>
            </a:r>
          </a:p>
          <a:p>
            <a:pPr lvl="1">
              <a:lnSpc>
                <a:spcPct val="80000"/>
              </a:lnSpc>
            </a:pPr>
            <a:r>
              <a:rPr lang="zh-CN" altLang="en-US"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堆排序的过程</a:t>
            </a:r>
          </a:p>
          <a:p>
            <a:pPr lvl="2">
              <a:lnSpc>
                <a:spcPct val="80000"/>
              </a:lnSpc>
              <a:buFontTx/>
              <a:buNone/>
            </a:pP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0</a:t>
            </a: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）构造堆：把要排序的无序记录序列构造成一个堆</a:t>
            </a:r>
          </a:p>
          <a:p>
            <a:pPr lvl="2">
              <a:lnSpc>
                <a:spcPct val="80000"/>
              </a:lnSpc>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1）将堆顶结点与堆中最后一个结点交换</a:t>
            </a:r>
          </a:p>
          <a:p>
            <a:pPr lvl="2">
              <a:lnSpc>
                <a:spcPct val="80000"/>
              </a:lnSpc>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2）将最后一个结点从堆中删除</a:t>
            </a:r>
          </a:p>
          <a:p>
            <a:pPr lvl="2">
              <a:lnSpc>
                <a:spcPct val="80000"/>
              </a:lnSpc>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3）如果堆为空，结束；否则，转到 4）</a:t>
            </a:r>
          </a:p>
          <a:p>
            <a:pPr lvl="2">
              <a:lnSpc>
                <a:spcPct val="80000"/>
              </a:lnSpc>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4）将余下结点构成的完全二叉树重新调整为堆</a:t>
            </a:r>
          </a:p>
          <a:p>
            <a:pPr lvl="2">
              <a:lnSpc>
                <a:spcPct val="80000"/>
              </a:lnSpc>
              <a:buFontTx/>
              <a:buNone/>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5）转到 1）</a:t>
            </a:r>
          </a:p>
          <a:p>
            <a:pPr lvl="3">
              <a:lnSpc>
                <a:spcPct val="80000"/>
              </a:lnSpc>
              <a:spcBef>
                <a:spcPct val="10000"/>
              </a:spcBef>
            </a:pPr>
            <a:r>
              <a:rPr lang="en-US" altLang="zh-CN"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HeapSort</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 n )</a:t>
            </a:r>
          </a:p>
          <a:p>
            <a:pPr lvl="3">
              <a:lnSpc>
                <a:spcPct val="80000"/>
              </a:lnSpc>
              <a:spcBef>
                <a:spcPct val="10000"/>
              </a:spcBef>
            </a:pP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p  </a:t>
            </a:r>
            <a:r>
              <a:rPr lang="zh-CN" altLang="en-US"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r>
              <a:rPr lang="en-US" altLang="zh-CN"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n/2  // </a:t>
            </a:r>
            <a:r>
              <a:rPr lang="zh-CN" altLang="en-US"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调整为堆的过程</a:t>
            </a:r>
            <a:endParaRPr lang="en-US" altLang="zh-CN"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lvl="3">
              <a:lnSpc>
                <a:spcPct val="80000"/>
              </a:lnSpc>
              <a:spcBef>
                <a:spcPct val="10000"/>
              </a:spcBef>
            </a:pPr>
            <a:r>
              <a:rPr lang="en-US" altLang="zh-CN"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for </a:t>
            </a:r>
            <a:r>
              <a:rPr lang="en-US" altLang="zh-CN" dirty="0" err="1">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p to 1 step (-1)</a:t>
            </a:r>
          </a:p>
          <a:p>
            <a:pPr lvl="3">
              <a:lnSpc>
                <a:spcPct val="80000"/>
              </a:lnSpc>
              <a:spcBef>
                <a:spcPct val="10000"/>
              </a:spcBef>
            </a:pPr>
            <a:r>
              <a:rPr lang="en-US" altLang="zh-CN"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SIFT( r, n, </a:t>
            </a:r>
            <a:r>
              <a:rPr lang="en-US" altLang="zh-CN" dirty="0" err="1">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a:t>
            </a:r>
          </a:p>
          <a:p>
            <a:pPr lvl="3">
              <a:lnSpc>
                <a:spcPct val="80000"/>
              </a:lnSpc>
              <a:spcBef>
                <a:spcPct val="10000"/>
              </a:spcBef>
            </a:pPr>
            <a:r>
              <a:rPr lang="en-US" altLang="zh-CN"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end-for</a:t>
            </a:r>
          </a:p>
          <a:p>
            <a:pPr lvl="3">
              <a:lnSpc>
                <a:spcPct val="80000"/>
              </a:lnSpc>
              <a:spcBef>
                <a:spcPct val="10000"/>
              </a:spcBef>
            </a:pP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for </a:t>
            </a:r>
            <a:r>
              <a:rPr lang="en-US" altLang="zh-CN" dirty="0" err="1">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n to 2 step (-1)  //</a:t>
            </a:r>
            <a:r>
              <a:rPr lang="zh-CN" altLang="en-US"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输出堆顶记录，重新构造堆</a:t>
            </a:r>
            <a:endParaRPr lang="en-US" altLang="zh-CN"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lvl="3">
              <a:lnSpc>
                <a:spcPct val="80000"/>
              </a:lnSpc>
              <a:spcBef>
                <a:spcPct val="10000"/>
              </a:spcBef>
            </a:pPr>
            <a:r>
              <a:rPr lang="en-US" altLang="zh-CN"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r[1]  r[</a:t>
            </a:r>
            <a:r>
              <a:rPr lang="en-US" altLang="zh-CN" dirty="0" err="1">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lvl="3">
              <a:lnSpc>
                <a:spcPct val="80000"/>
              </a:lnSpc>
              <a:spcBef>
                <a:spcPct val="10000"/>
              </a:spcBef>
            </a:pPr>
            <a:r>
              <a:rPr lang="en-US" altLang="zh-CN"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SIFT( r, i-1, 1 )</a:t>
            </a:r>
          </a:p>
          <a:p>
            <a:pPr lvl="3">
              <a:lnSpc>
                <a:spcPct val="80000"/>
              </a:lnSpc>
              <a:spcBef>
                <a:spcPct val="10000"/>
              </a:spcBef>
            </a:pPr>
            <a:r>
              <a:rPr lang="en-US" altLang="zh-CN" dirty="0">
                <a:solidFill>
                  <a:schemeClr val="accent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end-for</a:t>
            </a:r>
          </a:p>
        </p:txBody>
      </p:sp>
      <p:sp>
        <p:nvSpPr>
          <p:cNvPr id="68610" name="灯片编号占位符 5">
            <a:extLst>
              <a:ext uri="{FF2B5EF4-FFF2-40B4-BE49-F238E27FC236}">
                <a16:creationId xmlns:a16="http://schemas.microsoft.com/office/drawing/2014/main" id="{16D04FE2-365F-4C16-AE66-858CA6CE0CF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16F4298B-598E-44B1-BAE2-68FF38EF411F}" type="slidenum">
              <a:rPr lang="zh-CN" altLang="en-US" sz="1400" b="0">
                <a:latin typeface="Arial" panose="020B0604020202020204" pitchFamily="34" charset="0"/>
              </a:rPr>
              <a:pPr>
                <a:spcBef>
                  <a:spcPct val="0"/>
                </a:spcBef>
                <a:buFontTx/>
                <a:buNone/>
              </a:pPr>
              <a:t>32</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180F5A6C-94A4-4550-87E9-ED075A843138}"/>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6" name="Rectangle 3">
            <a:extLst>
              <a:ext uri="{FF2B5EF4-FFF2-40B4-BE49-F238E27FC236}">
                <a16:creationId xmlns:a16="http://schemas.microsoft.com/office/drawing/2014/main" id="{DDAEFEF5-117E-4573-9BB4-E81E1AC659FB}"/>
              </a:ext>
            </a:extLst>
          </p:cNvPr>
          <p:cNvSpPr>
            <a:spLocks noGrp="1" noChangeArrowheads="1"/>
          </p:cNvSpPr>
          <p:nvPr>
            <p:ph idx="1"/>
          </p:nvPr>
        </p:nvSpPr>
        <p:spPr>
          <a:xfrm>
            <a:off x="76200" y="1176610"/>
            <a:ext cx="9067800" cy="884238"/>
          </a:xfrm>
          <a:noFill/>
        </p:spPr>
        <p:txBody>
          <a:bodyPr>
            <a:spAutoFit/>
          </a:bodyPr>
          <a:lstStyle/>
          <a:p>
            <a:pPr marL="285750" indent="-285750">
              <a:spcBef>
                <a:spcPct val="0"/>
              </a:spcBef>
            </a:pPr>
            <a:r>
              <a:rPr lang="zh-CN" altLang="en-US" sz="280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选择排序－堆排序</a:t>
            </a:r>
          </a:p>
          <a:p>
            <a:pPr marL="862013" lvl="1">
              <a:spcBef>
                <a:spcPct val="0"/>
              </a:spcBef>
            </a:pPr>
            <a:r>
              <a:rPr lang="zh-CN" altLang="en-US" sz="240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堆排序实例：</a:t>
            </a:r>
            <a:endParaRPr lang="en-US" altLang="zh-CN" sz="240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69634" name="灯片编号占位符 5">
            <a:extLst>
              <a:ext uri="{FF2B5EF4-FFF2-40B4-BE49-F238E27FC236}">
                <a16:creationId xmlns:a16="http://schemas.microsoft.com/office/drawing/2014/main" id="{77ABD5B1-5E90-4CB2-AAF9-C2C22DC1F5A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44143A13-6CC5-4AE5-BB21-A1D81140C0D2}" type="slidenum">
              <a:rPr lang="zh-CN" altLang="en-US" sz="1400" b="0">
                <a:latin typeface="Times New Roman" panose="02020603050405020304" pitchFamily="18" charset="0"/>
                <a:ea typeface="华文中宋" panose="02010600040101010101" pitchFamily="2" charset="-122"/>
                <a:cs typeface="Times New Roman" panose="02020603050405020304" pitchFamily="18" charset="0"/>
              </a:rPr>
              <a:pPr>
                <a:spcBef>
                  <a:spcPct val="0"/>
                </a:spcBef>
                <a:buFontTx/>
                <a:buNone/>
              </a:pPr>
              <a:t>33</a:t>
            </a:fld>
            <a:endParaRPr lang="en-US" altLang="zh-CN" sz="1400" b="0">
              <a:latin typeface="Times New Roman" panose="02020603050405020304" pitchFamily="18" charset="0"/>
              <a:ea typeface="华文中宋" panose="02010600040101010101" pitchFamily="2" charset="-122"/>
              <a:cs typeface="Times New Roman" panose="02020603050405020304" pitchFamily="18" charset="0"/>
            </a:endParaRPr>
          </a:p>
        </p:txBody>
      </p:sp>
      <p:graphicFrame>
        <p:nvGraphicFramePr>
          <p:cNvPr id="134382" name="Group 238">
            <a:extLst>
              <a:ext uri="{FF2B5EF4-FFF2-40B4-BE49-F238E27FC236}">
                <a16:creationId xmlns:a16="http://schemas.microsoft.com/office/drawing/2014/main" id="{2FE03A55-60BE-4D49-BB8B-D8E8CD8427D2}"/>
              </a:ext>
            </a:extLst>
          </p:cNvPr>
          <p:cNvGraphicFramePr>
            <a:graphicFrameLocks noGrp="1"/>
          </p:cNvGraphicFramePr>
          <p:nvPr>
            <p:extLst>
              <p:ext uri="{D42A27DB-BD31-4B8C-83A1-F6EECF244321}">
                <p14:modId xmlns:p14="http://schemas.microsoft.com/office/powerpoint/2010/main" val="2097064666"/>
              </p:ext>
            </p:extLst>
          </p:nvPr>
        </p:nvGraphicFramePr>
        <p:xfrm>
          <a:off x="4500563" y="5300663"/>
          <a:ext cx="4535487" cy="914400"/>
        </p:xfrm>
        <a:graphic>
          <a:graphicData uri="http://schemas.openxmlformats.org/drawingml/2006/table">
            <a:tbl>
              <a:tblPr/>
              <a:tblGrid>
                <a:gridCol w="503237">
                  <a:extLst>
                    <a:ext uri="{9D8B030D-6E8A-4147-A177-3AD203B41FA5}">
                      <a16:colId xmlns:a16="http://schemas.microsoft.com/office/drawing/2014/main" val="20000"/>
                    </a:ext>
                  </a:extLst>
                </a:gridCol>
                <a:gridCol w="501650">
                  <a:extLst>
                    <a:ext uri="{9D8B030D-6E8A-4147-A177-3AD203B41FA5}">
                      <a16:colId xmlns:a16="http://schemas.microsoft.com/office/drawing/2014/main" val="20001"/>
                    </a:ext>
                  </a:extLst>
                </a:gridCol>
                <a:gridCol w="501650">
                  <a:extLst>
                    <a:ext uri="{9D8B030D-6E8A-4147-A177-3AD203B41FA5}">
                      <a16:colId xmlns:a16="http://schemas.microsoft.com/office/drawing/2014/main" val="20002"/>
                    </a:ext>
                  </a:extLst>
                </a:gridCol>
                <a:gridCol w="508000">
                  <a:extLst>
                    <a:ext uri="{9D8B030D-6E8A-4147-A177-3AD203B41FA5}">
                      <a16:colId xmlns:a16="http://schemas.microsoft.com/office/drawing/2014/main" val="20003"/>
                    </a:ext>
                  </a:extLst>
                </a:gridCol>
                <a:gridCol w="506413">
                  <a:extLst>
                    <a:ext uri="{9D8B030D-6E8A-4147-A177-3AD203B41FA5}">
                      <a16:colId xmlns:a16="http://schemas.microsoft.com/office/drawing/2014/main" val="20004"/>
                    </a:ext>
                  </a:extLst>
                </a:gridCol>
                <a:gridCol w="508000">
                  <a:extLst>
                    <a:ext uri="{9D8B030D-6E8A-4147-A177-3AD203B41FA5}">
                      <a16:colId xmlns:a16="http://schemas.microsoft.com/office/drawing/2014/main" val="20005"/>
                    </a:ext>
                  </a:extLst>
                </a:gridCol>
                <a:gridCol w="501650">
                  <a:extLst>
                    <a:ext uri="{9D8B030D-6E8A-4147-A177-3AD203B41FA5}">
                      <a16:colId xmlns:a16="http://schemas.microsoft.com/office/drawing/2014/main" val="20006"/>
                    </a:ext>
                  </a:extLst>
                </a:gridCol>
                <a:gridCol w="501650">
                  <a:extLst>
                    <a:ext uri="{9D8B030D-6E8A-4147-A177-3AD203B41FA5}">
                      <a16:colId xmlns:a16="http://schemas.microsoft.com/office/drawing/2014/main" val="20007"/>
                    </a:ext>
                  </a:extLst>
                </a:gridCol>
                <a:gridCol w="503237">
                  <a:extLst>
                    <a:ext uri="{9D8B030D-6E8A-4147-A177-3AD203B41FA5}">
                      <a16:colId xmlns:a16="http://schemas.microsoft.com/office/drawing/2014/main" val="20008"/>
                    </a:ext>
                  </a:extLst>
                </a:gridCol>
              </a:tblGrid>
              <a:tr h="396875">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1</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2</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3</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4</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5</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6</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7</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8</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9</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95288">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84</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68</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23</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dirty="0">
                          <a:ln>
                            <a:noFill/>
                          </a:ln>
                          <a:solidFill>
                            <a:schemeClr val="tx1"/>
                          </a:solidFill>
                          <a:effectLst/>
                          <a:latin typeface="Bookman" pitchFamily="18" charset="0"/>
                          <a:ea typeface="宋体" pitchFamily="2" charset="-122"/>
                        </a:rPr>
                        <a:t>27</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35</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19</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19</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1"/>
                          </a:solidFill>
                          <a:effectLst/>
                          <a:latin typeface="Bookman" pitchFamily="18" charset="0"/>
                          <a:ea typeface="宋体" pitchFamily="2" charset="-122"/>
                        </a:rPr>
                        <a:t>01</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dirty="0">
                          <a:ln>
                            <a:noFill/>
                          </a:ln>
                          <a:solidFill>
                            <a:schemeClr val="tx1"/>
                          </a:solidFill>
                          <a:effectLst/>
                          <a:latin typeface="Bookman" pitchFamily="18" charset="0"/>
                          <a:ea typeface="宋体" pitchFamily="2" charset="-122"/>
                        </a:rPr>
                        <a:t>14</a:t>
                      </a:r>
                    </a:p>
                  </a:txBody>
                  <a:tcPr horzOverflow="overflow">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bl>
          </a:graphicData>
        </a:graphic>
      </p:graphicFrame>
      <p:grpSp>
        <p:nvGrpSpPr>
          <p:cNvPr id="69668" name="Group 236">
            <a:extLst>
              <a:ext uri="{FF2B5EF4-FFF2-40B4-BE49-F238E27FC236}">
                <a16:creationId xmlns:a16="http://schemas.microsoft.com/office/drawing/2014/main" id="{F0DA4D57-DBCD-4790-BA48-3563B765BAA4}"/>
              </a:ext>
            </a:extLst>
          </p:cNvPr>
          <p:cNvGrpSpPr>
            <a:grpSpLocks/>
          </p:cNvGrpSpPr>
          <p:nvPr/>
        </p:nvGrpSpPr>
        <p:grpSpPr bwMode="auto">
          <a:xfrm>
            <a:off x="4427538" y="1196975"/>
            <a:ext cx="4608512" cy="3887788"/>
            <a:chOff x="1429" y="1071"/>
            <a:chExt cx="2676" cy="2087"/>
          </a:xfrm>
        </p:grpSpPr>
        <p:sp>
          <p:nvSpPr>
            <p:cNvPr id="69670" name="Oval 173">
              <a:extLst>
                <a:ext uri="{FF2B5EF4-FFF2-40B4-BE49-F238E27FC236}">
                  <a16:creationId xmlns:a16="http://schemas.microsoft.com/office/drawing/2014/main" id="{BAAF9BE1-EEB8-497F-90C6-8863C5E2CEB5}"/>
                </a:ext>
              </a:extLst>
            </p:cNvPr>
            <p:cNvSpPr>
              <a:spLocks noChangeArrowheads="1"/>
            </p:cNvSpPr>
            <p:nvPr/>
          </p:nvSpPr>
          <p:spPr bwMode="auto">
            <a:xfrm>
              <a:off x="2743" y="1071"/>
              <a:ext cx="343" cy="330"/>
            </a:xfrm>
            <a:prstGeom prst="ellipse">
              <a:avLst/>
            </a:prstGeom>
            <a:noFill/>
            <a:ln w="254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280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84</a:t>
              </a:r>
            </a:p>
          </p:txBody>
        </p:sp>
        <p:sp>
          <p:nvSpPr>
            <p:cNvPr id="69671" name="Oval 174">
              <a:extLst>
                <a:ext uri="{FF2B5EF4-FFF2-40B4-BE49-F238E27FC236}">
                  <a16:creationId xmlns:a16="http://schemas.microsoft.com/office/drawing/2014/main" id="{05F7D18B-82C5-4242-9EBD-1120966B45E3}"/>
                </a:ext>
              </a:extLst>
            </p:cNvPr>
            <p:cNvSpPr>
              <a:spLocks noChangeArrowheads="1"/>
            </p:cNvSpPr>
            <p:nvPr/>
          </p:nvSpPr>
          <p:spPr bwMode="auto">
            <a:xfrm>
              <a:off x="2288" y="1634"/>
              <a:ext cx="343" cy="330"/>
            </a:xfrm>
            <a:prstGeom prst="ellipse">
              <a:avLst/>
            </a:prstGeom>
            <a:noFill/>
            <a:ln w="254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280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68</a:t>
              </a:r>
            </a:p>
          </p:txBody>
        </p:sp>
        <p:sp>
          <p:nvSpPr>
            <p:cNvPr id="69672" name="Oval 175">
              <a:extLst>
                <a:ext uri="{FF2B5EF4-FFF2-40B4-BE49-F238E27FC236}">
                  <a16:creationId xmlns:a16="http://schemas.microsoft.com/office/drawing/2014/main" id="{C1DD3825-097C-4242-A842-21EF47547D5E}"/>
                </a:ext>
              </a:extLst>
            </p:cNvPr>
            <p:cNvSpPr>
              <a:spLocks noChangeArrowheads="1"/>
            </p:cNvSpPr>
            <p:nvPr/>
          </p:nvSpPr>
          <p:spPr bwMode="auto">
            <a:xfrm>
              <a:off x="3351" y="1592"/>
              <a:ext cx="343" cy="331"/>
            </a:xfrm>
            <a:prstGeom prst="ellipse">
              <a:avLst/>
            </a:prstGeom>
            <a:noFill/>
            <a:ln w="254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280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23</a:t>
              </a:r>
            </a:p>
          </p:txBody>
        </p:sp>
        <p:sp>
          <p:nvSpPr>
            <p:cNvPr id="69673" name="Oval 176">
              <a:extLst>
                <a:ext uri="{FF2B5EF4-FFF2-40B4-BE49-F238E27FC236}">
                  <a16:creationId xmlns:a16="http://schemas.microsoft.com/office/drawing/2014/main" id="{3A446381-AD9E-42AC-95E7-0182B0358B47}"/>
                </a:ext>
              </a:extLst>
            </p:cNvPr>
            <p:cNvSpPr>
              <a:spLocks noChangeArrowheads="1"/>
            </p:cNvSpPr>
            <p:nvPr/>
          </p:nvSpPr>
          <p:spPr bwMode="auto">
            <a:xfrm>
              <a:off x="1863" y="2236"/>
              <a:ext cx="344" cy="330"/>
            </a:xfrm>
            <a:prstGeom prst="ellipse">
              <a:avLst/>
            </a:prstGeom>
            <a:noFill/>
            <a:ln w="254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2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27</a:t>
              </a:r>
            </a:p>
          </p:txBody>
        </p:sp>
        <p:sp>
          <p:nvSpPr>
            <p:cNvPr id="69674" name="Oval 177">
              <a:extLst>
                <a:ext uri="{FF2B5EF4-FFF2-40B4-BE49-F238E27FC236}">
                  <a16:creationId xmlns:a16="http://schemas.microsoft.com/office/drawing/2014/main" id="{C588754F-58C1-4855-A619-AA4C53556435}"/>
                </a:ext>
              </a:extLst>
            </p:cNvPr>
            <p:cNvSpPr>
              <a:spLocks noChangeArrowheads="1"/>
            </p:cNvSpPr>
            <p:nvPr/>
          </p:nvSpPr>
          <p:spPr bwMode="auto">
            <a:xfrm>
              <a:off x="2743" y="2236"/>
              <a:ext cx="343" cy="330"/>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280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35</a:t>
              </a:r>
            </a:p>
          </p:txBody>
        </p:sp>
        <p:sp>
          <p:nvSpPr>
            <p:cNvPr id="69675" name="Oval 178">
              <a:extLst>
                <a:ext uri="{FF2B5EF4-FFF2-40B4-BE49-F238E27FC236}">
                  <a16:creationId xmlns:a16="http://schemas.microsoft.com/office/drawing/2014/main" id="{91183330-5CB8-43BA-A921-5345B9EC6BC4}"/>
                </a:ext>
              </a:extLst>
            </p:cNvPr>
            <p:cNvSpPr>
              <a:spLocks noChangeArrowheads="1"/>
            </p:cNvSpPr>
            <p:nvPr/>
          </p:nvSpPr>
          <p:spPr bwMode="auto">
            <a:xfrm>
              <a:off x="3231" y="2236"/>
              <a:ext cx="344" cy="330"/>
            </a:xfrm>
            <a:prstGeom prst="ellipse">
              <a:avLst/>
            </a:prstGeom>
            <a:noFill/>
            <a:ln w="254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280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19</a:t>
              </a:r>
            </a:p>
          </p:txBody>
        </p:sp>
        <p:sp>
          <p:nvSpPr>
            <p:cNvPr id="69676" name="Line 179">
              <a:extLst>
                <a:ext uri="{FF2B5EF4-FFF2-40B4-BE49-F238E27FC236}">
                  <a16:creationId xmlns:a16="http://schemas.microsoft.com/office/drawing/2014/main" id="{4C98DA6C-8C2A-4EBB-B33E-D5CDEFC6EBCC}"/>
                </a:ext>
              </a:extLst>
            </p:cNvPr>
            <p:cNvSpPr>
              <a:spLocks noChangeShapeType="1"/>
            </p:cNvSpPr>
            <p:nvPr/>
          </p:nvSpPr>
          <p:spPr bwMode="auto">
            <a:xfrm flipH="1">
              <a:off x="2570" y="1373"/>
              <a:ext cx="230" cy="292"/>
            </a:xfrm>
            <a:prstGeom prst="line">
              <a:avLst/>
            </a:prstGeom>
            <a:noFill/>
            <a:ln w="25400">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9677" name="Line 180">
              <a:extLst>
                <a:ext uri="{FF2B5EF4-FFF2-40B4-BE49-F238E27FC236}">
                  <a16:creationId xmlns:a16="http://schemas.microsoft.com/office/drawing/2014/main" id="{22601A70-4DC8-4CDF-A838-A511B6517EC5}"/>
                </a:ext>
              </a:extLst>
            </p:cNvPr>
            <p:cNvSpPr>
              <a:spLocks noChangeShapeType="1"/>
            </p:cNvSpPr>
            <p:nvPr/>
          </p:nvSpPr>
          <p:spPr bwMode="auto">
            <a:xfrm flipH="1">
              <a:off x="2136" y="1955"/>
              <a:ext cx="229" cy="292"/>
            </a:xfrm>
            <a:prstGeom prst="line">
              <a:avLst/>
            </a:prstGeom>
            <a:noFill/>
            <a:ln w="25400">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9678" name="Line 181">
              <a:extLst>
                <a:ext uri="{FF2B5EF4-FFF2-40B4-BE49-F238E27FC236}">
                  <a16:creationId xmlns:a16="http://schemas.microsoft.com/office/drawing/2014/main" id="{39244F97-AE0B-4517-BB1C-26B2133682F2}"/>
                </a:ext>
              </a:extLst>
            </p:cNvPr>
            <p:cNvSpPr>
              <a:spLocks noChangeShapeType="1"/>
            </p:cNvSpPr>
            <p:nvPr/>
          </p:nvSpPr>
          <p:spPr bwMode="auto">
            <a:xfrm flipH="1" flipV="1">
              <a:off x="2579" y="1935"/>
              <a:ext cx="229" cy="323"/>
            </a:xfrm>
            <a:prstGeom prst="line">
              <a:avLst/>
            </a:prstGeom>
            <a:noFill/>
            <a:ln w="25400">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9679" name="Line 182">
              <a:extLst>
                <a:ext uri="{FF2B5EF4-FFF2-40B4-BE49-F238E27FC236}">
                  <a16:creationId xmlns:a16="http://schemas.microsoft.com/office/drawing/2014/main" id="{EC052A98-0C08-4BF8-AC29-43DD760C9FD4}"/>
                </a:ext>
              </a:extLst>
            </p:cNvPr>
            <p:cNvSpPr>
              <a:spLocks noChangeShapeType="1"/>
            </p:cNvSpPr>
            <p:nvPr/>
          </p:nvSpPr>
          <p:spPr bwMode="auto">
            <a:xfrm flipH="1" flipV="1">
              <a:off x="3046" y="1343"/>
              <a:ext cx="356" cy="281"/>
            </a:xfrm>
            <a:prstGeom prst="line">
              <a:avLst/>
            </a:prstGeom>
            <a:noFill/>
            <a:ln w="25400">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9680" name="Line 183">
              <a:extLst>
                <a:ext uri="{FF2B5EF4-FFF2-40B4-BE49-F238E27FC236}">
                  <a16:creationId xmlns:a16="http://schemas.microsoft.com/office/drawing/2014/main" id="{9C29AA3F-0F72-4F56-8C09-D73D30945275}"/>
                </a:ext>
              </a:extLst>
            </p:cNvPr>
            <p:cNvSpPr>
              <a:spLocks noChangeShapeType="1"/>
            </p:cNvSpPr>
            <p:nvPr/>
          </p:nvSpPr>
          <p:spPr bwMode="auto">
            <a:xfrm flipV="1">
              <a:off x="3403" y="1933"/>
              <a:ext cx="113" cy="296"/>
            </a:xfrm>
            <a:prstGeom prst="line">
              <a:avLst/>
            </a:prstGeom>
            <a:noFill/>
            <a:ln w="25400">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9681" name="Oval 184">
              <a:extLst>
                <a:ext uri="{FF2B5EF4-FFF2-40B4-BE49-F238E27FC236}">
                  <a16:creationId xmlns:a16="http://schemas.microsoft.com/office/drawing/2014/main" id="{96AA2AB3-AC49-4F4A-8546-75EB77464F2C}"/>
                </a:ext>
              </a:extLst>
            </p:cNvPr>
            <p:cNvSpPr>
              <a:spLocks noChangeArrowheads="1"/>
            </p:cNvSpPr>
            <p:nvPr/>
          </p:nvSpPr>
          <p:spPr bwMode="auto">
            <a:xfrm>
              <a:off x="3762" y="2220"/>
              <a:ext cx="343" cy="330"/>
            </a:xfrm>
            <a:prstGeom prst="ellipse">
              <a:avLst/>
            </a:prstGeom>
            <a:noFill/>
            <a:ln w="254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280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19</a:t>
              </a:r>
            </a:p>
          </p:txBody>
        </p:sp>
        <p:sp>
          <p:nvSpPr>
            <p:cNvPr id="69682" name="Line 185">
              <a:extLst>
                <a:ext uri="{FF2B5EF4-FFF2-40B4-BE49-F238E27FC236}">
                  <a16:creationId xmlns:a16="http://schemas.microsoft.com/office/drawing/2014/main" id="{9A5C0470-8298-445A-A048-B63993240F74}"/>
                </a:ext>
              </a:extLst>
            </p:cNvPr>
            <p:cNvSpPr>
              <a:spLocks noChangeShapeType="1"/>
            </p:cNvSpPr>
            <p:nvPr/>
          </p:nvSpPr>
          <p:spPr bwMode="auto">
            <a:xfrm flipH="1" flipV="1">
              <a:off x="3626" y="1901"/>
              <a:ext cx="230" cy="322"/>
            </a:xfrm>
            <a:prstGeom prst="line">
              <a:avLst/>
            </a:prstGeom>
            <a:noFill/>
            <a:ln w="25400">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9683" name="Oval 186">
              <a:extLst>
                <a:ext uri="{FF2B5EF4-FFF2-40B4-BE49-F238E27FC236}">
                  <a16:creationId xmlns:a16="http://schemas.microsoft.com/office/drawing/2014/main" id="{5753661D-C314-404C-962E-7CC56E99A204}"/>
                </a:ext>
              </a:extLst>
            </p:cNvPr>
            <p:cNvSpPr>
              <a:spLocks noChangeArrowheads="1"/>
            </p:cNvSpPr>
            <p:nvPr/>
          </p:nvSpPr>
          <p:spPr bwMode="auto">
            <a:xfrm>
              <a:off x="1429" y="2822"/>
              <a:ext cx="344" cy="330"/>
            </a:xfrm>
            <a:prstGeom prst="ellipse">
              <a:avLst/>
            </a:prstGeom>
            <a:noFill/>
            <a:ln w="254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280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01</a:t>
              </a:r>
            </a:p>
          </p:txBody>
        </p:sp>
        <p:sp>
          <p:nvSpPr>
            <p:cNvPr id="69684" name="Oval 187">
              <a:extLst>
                <a:ext uri="{FF2B5EF4-FFF2-40B4-BE49-F238E27FC236}">
                  <a16:creationId xmlns:a16="http://schemas.microsoft.com/office/drawing/2014/main" id="{E46080DD-8D9F-4E04-A937-EEF5423D74BC}"/>
                </a:ext>
              </a:extLst>
            </p:cNvPr>
            <p:cNvSpPr>
              <a:spLocks noChangeArrowheads="1"/>
            </p:cNvSpPr>
            <p:nvPr/>
          </p:nvSpPr>
          <p:spPr bwMode="auto">
            <a:xfrm>
              <a:off x="2265" y="2828"/>
              <a:ext cx="343" cy="330"/>
            </a:xfrm>
            <a:prstGeom prst="ellipse">
              <a:avLst/>
            </a:prstGeom>
            <a:noFill/>
            <a:ln w="254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280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14</a:t>
              </a:r>
            </a:p>
          </p:txBody>
        </p:sp>
        <p:sp>
          <p:nvSpPr>
            <p:cNvPr id="69685" name="Line 188">
              <a:extLst>
                <a:ext uri="{FF2B5EF4-FFF2-40B4-BE49-F238E27FC236}">
                  <a16:creationId xmlns:a16="http://schemas.microsoft.com/office/drawing/2014/main" id="{4DB46758-F0A0-4DC7-ADB7-B1DFE46075B1}"/>
                </a:ext>
              </a:extLst>
            </p:cNvPr>
            <p:cNvSpPr>
              <a:spLocks noChangeShapeType="1"/>
            </p:cNvSpPr>
            <p:nvPr/>
          </p:nvSpPr>
          <p:spPr bwMode="auto">
            <a:xfrm flipH="1">
              <a:off x="1689" y="2533"/>
              <a:ext cx="229" cy="292"/>
            </a:xfrm>
            <a:prstGeom prst="line">
              <a:avLst/>
            </a:prstGeom>
            <a:noFill/>
            <a:ln w="25400">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9686" name="Line 189">
              <a:extLst>
                <a:ext uri="{FF2B5EF4-FFF2-40B4-BE49-F238E27FC236}">
                  <a16:creationId xmlns:a16="http://schemas.microsoft.com/office/drawing/2014/main" id="{E1A484DE-4858-44FE-A7A8-21312D5D90A4}"/>
                </a:ext>
              </a:extLst>
            </p:cNvPr>
            <p:cNvSpPr>
              <a:spLocks noChangeShapeType="1"/>
            </p:cNvSpPr>
            <p:nvPr/>
          </p:nvSpPr>
          <p:spPr bwMode="auto">
            <a:xfrm flipH="1" flipV="1">
              <a:off x="2120" y="2542"/>
              <a:ext cx="230" cy="322"/>
            </a:xfrm>
            <a:prstGeom prst="line">
              <a:avLst/>
            </a:prstGeom>
            <a:noFill/>
            <a:ln w="25400">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grpSp>
      <p:sp>
        <p:nvSpPr>
          <p:cNvPr id="69669" name="TextBox 23">
            <a:extLst>
              <a:ext uri="{FF2B5EF4-FFF2-40B4-BE49-F238E27FC236}">
                <a16:creationId xmlns:a16="http://schemas.microsoft.com/office/drawing/2014/main" id="{7367C280-1F93-4BDD-8983-5EE3A9BD8987}"/>
              </a:ext>
            </a:extLst>
          </p:cNvPr>
          <p:cNvSpPr txBox="1">
            <a:spLocks noChangeArrowheads="1"/>
          </p:cNvSpPr>
          <p:nvPr/>
        </p:nvSpPr>
        <p:spPr bwMode="auto">
          <a:xfrm>
            <a:off x="468313" y="2401888"/>
            <a:ext cx="3959225" cy="397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和选择排序的思想一致</a:t>
            </a:r>
            <a:endParaRPr lang="en-US" altLang="zh-CN"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endParaRPr>
          </a:p>
          <a:p>
            <a:pPr>
              <a:spcBef>
                <a:spcPct val="0"/>
              </a:spcBef>
              <a:buFontTx/>
              <a:buNone/>
            </a:pPr>
            <a:endParaRPr lang="en-US" altLang="zh-CN"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endParaRPr>
          </a:p>
          <a:p>
            <a:pPr>
              <a:lnSpc>
                <a:spcPct val="110000"/>
              </a:lnSpc>
              <a:spcBef>
                <a:spcPct val="0"/>
              </a:spcBef>
            </a:pPr>
            <a:r>
              <a:rPr lang="zh-CN" altLang="en-US"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rPr>
              <a:t>   构造堆 </a:t>
            </a:r>
            <a:r>
              <a:rPr lang="en-US" altLang="zh-CN"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rPr>
              <a:t> </a:t>
            </a:r>
            <a:r>
              <a:rPr lang="zh-CN" altLang="en-US"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rPr>
              <a:t>找最大的记录</a:t>
            </a:r>
            <a:endParaRPr lang="en-US" altLang="zh-CN"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endParaRPr>
          </a:p>
          <a:p>
            <a:pPr>
              <a:lnSpc>
                <a:spcPct val="110000"/>
              </a:lnSpc>
              <a:spcBef>
                <a:spcPct val="0"/>
              </a:spcBef>
            </a:pPr>
            <a:r>
              <a:rPr lang="zh-CN" altLang="en-US"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rPr>
              <a:t>   输出堆顶记录 </a:t>
            </a:r>
            <a:r>
              <a:rPr lang="en-US" altLang="zh-CN"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rPr>
              <a:t> </a:t>
            </a:r>
            <a:r>
              <a:rPr lang="zh-CN" altLang="en-US"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rPr>
              <a:t>和无序表  中最后一个记录交换</a:t>
            </a:r>
            <a:endParaRPr lang="en-US" altLang="zh-CN"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endParaRPr>
          </a:p>
          <a:p>
            <a:pPr>
              <a:lnSpc>
                <a:spcPct val="110000"/>
              </a:lnSpc>
              <a:spcBef>
                <a:spcPct val="0"/>
              </a:spcBef>
            </a:pPr>
            <a:r>
              <a:rPr lang="zh-CN" altLang="en-US"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rPr>
              <a:t>   重新调整堆 </a:t>
            </a:r>
            <a:r>
              <a:rPr lang="en-US" altLang="zh-CN"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rPr>
              <a:t> </a:t>
            </a:r>
            <a:r>
              <a:rPr lang="zh-CN" altLang="en-US"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rPr>
              <a:t>在无序表中找最大的记录。</a:t>
            </a:r>
            <a:endParaRPr lang="en-US" altLang="zh-CN"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endParaRPr>
          </a:p>
          <a:p>
            <a:pPr>
              <a:spcBef>
                <a:spcPct val="0"/>
              </a:spcBef>
              <a:buFontTx/>
              <a:buNone/>
            </a:pPr>
            <a:endParaRPr lang="en-US" altLang="zh-CN"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endParaRPr>
          </a:p>
          <a:p>
            <a:pPr>
              <a:spcBef>
                <a:spcPct val="0"/>
              </a:spcBef>
              <a:buFontTx/>
              <a:buNone/>
            </a:pPr>
            <a:r>
              <a:rPr lang="zh-CN" altLang="en-US"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Wingdings" panose="05000000000000000000" pitchFamily="2" charset="2"/>
              </a:rPr>
              <a:t>特点：重新调整为堆的过程，无需比较所有的记录。</a:t>
            </a:r>
            <a:endParaRPr lang="zh-CN" altLang="en-US" sz="2400">
              <a:solidFill>
                <a:schemeClr val="tx1"/>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27" name="Rectangle 2">
            <a:extLst>
              <a:ext uri="{FF2B5EF4-FFF2-40B4-BE49-F238E27FC236}">
                <a16:creationId xmlns:a16="http://schemas.microsoft.com/office/drawing/2014/main" id="{9B463362-6FEC-47F1-B24E-13A7575CA20C}"/>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中宋" panose="02010600040101010101" pitchFamily="2" charset="-122"/>
              <a:cs typeface="Times New Roman" panose="02020603050405020304" pitchFamily="18"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685" name="Object 6">
            <a:extLst>
              <a:ext uri="{FF2B5EF4-FFF2-40B4-BE49-F238E27FC236}">
                <a16:creationId xmlns:a16="http://schemas.microsoft.com/office/drawing/2014/main" id="{4629CC16-780B-483F-8FAC-92807EA622FC}"/>
              </a:ext>
            </a:extLst>
          </p:cNvPr>
          <p:cNvGraphicFramePr>
            <a:graphicFrameLocks noGrp="1" noChangeAspect="1"/>
          </p:cNvGraphicFramePr>
          <p:nvPr>
            <p:ph idx="1"/>
          </p:nvPr>
        </p:nvGraphicFramePr>
        <p:xfrm>
          <a:off x="1987550" y="2816225"/>
          <a:ext cx="2214563" cy="762000"/>
        </p:xfrm>
        <a:graphic>
          <a:graphicData uri="http://schemas.openxmlformats.org/presentationml/2006/ole">
            <mc:AlternateContent xmlns:mc="http://schemas.openxmlformats.org/markup-compatibility/2006">
              <mc:Choice xmlns:v="urn:schemas-microsoft-com:vml" Requires="v">
                <p:oleObj spid="_x0000_s9320" name="Equation" r:id="rId4" imgW="1219084" imgH="419126" progId="Equation.DSMT4">
                  <p:embed/>
                </p:oleObj>
              </mc:Choice>
              <mc:Fallback>
                <p:oleObj name="Equation" r:id="rId4" imgW="1219084" imgH="419126" progId="Equation.DSMT4">
                  <p:embed/>
                  <p:pic>
                    <p:nvPicPr>
                      <p:cNvPr id="0"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87550" y="2816225"/>
                        <a:ext cx="2214563" cy="76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71682" name="灯片编号占位符 5">
            <a:extLst>
              <a:ext uri="{FF2B5EF4-FFF2-40B4-BE49-F238E27FC236}">
                <a16:creationId xmlns:a16="http://schemas.microsoft.com/office/drawing/2014/main" id="{C703C506-A33C-4001-9759-F22F017AEC5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32C8C098-6E74-4BB2-9B79-124088D1604B}" type="slidenum">
              <a:rPr lang="zh-CN" altLang="en-US" sz="1400" b="0">
                <a:latin typeface="Arial" panose="020B0604020202020204" pitchFamily="34" charset="0"/>
              </a:rPr>
              <a:pPr>
                <a:spcBef>
                  <a:spcPct val="0"/>
                </a:spcBef>
                <a:buFontTx/>
                <a:buNone/>
              </a:pPr>
              <a:t>34</a:t>
            </a:fld>
            <a:endParaRPr lang="en-US" altLang="zh-CN" sz="1400" b="0">
              <a:latin typeface="Times New Roman" panose="02020603050405020304" pitchFamily="18" charset="0"/>
            </a:endParaRPr>
          </a:p>
        </p:txBody>
      </p:sp>
      <p:sp>
        <p:nvSpPr>
          <p:cNvPr id="71684" name="Rectangle 5">
            <a:extLst>
              <a:ext uri="{FF2B5EF4-FFF2-40B4-BE49-F238E27FC236}">
                <a16:creationId xmlns:a16="http://schemas.microsoft.com/office/drawing/2014/main" id="{31F4F5BC-F9DA-4A70-83CE-6BB40194AACE}"/>
              </a:ext>
            </a:extLst>
          </p:cNvPr>
          <p:cNvSpPr>
            <a:spLocks noGrp="1" noChangeArrowheads="1"/>
          </p:cNvSpPr>
          <p:nvPr>
            <p:ph type="body" idx="4294967295"/>
          </p:nvPr>
        </p:nvSpPr>
        <p:spPr>
          <a:xfrm>
            <a:off x="76200" y="1096963"/>
            <a:ext cx="9067800" cy="5732462"/>
          </a:xfrm>
        </p:spPr>
        <p:txBody>
          <a:bodyPr/>
          <a:lstStyle/>
          <a:p>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选择排序－堆排序</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endParaRPr>
          </a:p>
          <a:p>
            <a:pPr lvl="1"/>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算法分析</a:t>
            </a: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建堆过程中的比较次数Ｃ</a:t>
            </a:r>
            <a:r>
              <a:rPr lang="zh-CN" altLang="en-US" baseline="-25000" dirty="0">
                <a:latin typeface="Times New Roman" panose="02020603050405020304" pitchFamily="18" charset="0"/>
                <a:ea typeface="华文中宋" panose="02010600040101010101" pitchFamily="2" charset="-122"/>
                <a:cs typeface="Times New Roman" panose="02020603050405020304" pitchFamily="18" charset="0"/>
              </a:rPr>
              <a:t>１</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和移动次数Ｍ</a:t>
            </a:r>
            <a:r>
              <a:rPr lang="zh-CN" altLang="en-US" baseline="-25000" dirty="0">
                <a:latin typeface="Times New Roman" panose="02020603050405020304" pitchFamily="18" charset="0"/>
                <a:ea typeface="华文中宋" panose="02010600040101010101" pitchFamily="2" charset="-122"/>
                <a:cs typeface="Times New Roman" panose="02020603050405020304" pitchFamily="18" charset="0"/>
              </a:rPr>
              <a:t>１</a:t>
            </a:r>
          </a:p>
          <a:p>
            <a:pPr lvl="2"/>
            <a:endParaRPr lang="zh-CN" altLang="en-US" dirty="0">
              <a:latin typeface="Times New Roman" panose="02020603050405020304" pitchFamily="18" charset="0"/>
              <a:ea typeface="华文中宋" panose="02010600040101010101" pitchFamily="2" charset="-122"/>
              <a:cs typeface="Times New Roman" panose="02020603050405020304" pitchFamily="18" charset="0"/>
            </a:endParaRPr>
          </a:p>
          <a:p>
            <a:pPr lvl="2"/>
            <a:endParaRPr lang="zh-CN" altLang="en-US" dirty="0">
              <a:latin typeface="Times New Roman" panose="02020603050405020304" pitchFamily="18" charset="0"/>
              <a:ea typeface="华文中宋" panose="02010600040101010101" pitchFamily="2" charset="-122"/>
              <a:cs typeface="Times New Roman" panose="02020603050405020304" pitchFamily="18" charset="0"/>
            </a:endParaRPr>
          </a:p>
          <a:p>
            <a:pPr lvl="2"/>
            <a:endParaRPr lang="zh-CN" altLang="en-US" dirty="0">
              <a:latin typeface="Times New Roman" panose="02020603050405020304" pitchFamily="18" charset="0"/>
              <a:ea typeface="华文中宋" panose="02010600040101010101" pitchFamily="2" charset="-122"/>
              <a:cs typeface="Times New Roman" panose="02020603050405020304" pitchFamily="18" charset="0"/>
            </a:endParaRP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堆排序过程中的比较次数Ｃ</a:t>
            </a:r>
            <a:r>
              <a:rPr lang="zh-CN" altLang="en-US" baseline="-25000" dirty="0">
                <a:latin typeface="Times New Roman" panose="02020603050405020304" pitchFamily="18" charset="0"/>
                <a:ea typeface="华文中宋" panose="02010600040101010101" pitchFamily="2" charset="-122"/>
                <a:cs typeface="Times New Roman" panose="02020603050405020304" pitchFamily="18" charset="0"/>
              </a:rPr>
              <a:t>２</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和移动次数Ｍ</a:t>
            </a:r>
            <a:r>
              <a:rPr lang="zh-CN" altLang="en-US" baseline="-25000" dirty="0">
                <a:latin typeface="Times New Roman" panose="02020603050405020304" pitchFamily="18" charset="0"/>
                <a:ea typeface="华文中宋" panose="02010600040101010101" pitchFamily="2" charset="-122"/>
                <a:cs typeface="Times New Roman" panose="02020603050405020304" pitchFamily="18" charset="0"/>
              </a:rPr>
              <a:t>２</a:t>
            </a:r>
          </a:p>
          <a:p>
            <a:pPr lvl="2"/>
            <a:endParaRPr lang="zh-CN" altLang="en-US" dirty="0">
              <a:latin typeface="Times New Roman" panose="02020603050405020304" pitchFamily="18" charset="0"/>
              <a:ea typeface="华文中宋" panose="02010600040101010101" pitchFamily="2" charset="-122"/>
              <a:cs typeface="Times New Roman" panose="02020603050405020304" pitchFamily="18" charset="0"/>
            </a:endParaRPr>
          </a:p>
          <a:p>
            <a:pPr lvl="2"/>
            <a:endParaRPr lang="zh-CN" altLang="en-US" dirty="0">
              <a:latin typeface="Times New Roman" panose="02020603050405020304" pitchFamily="18" charset="0"/>
              <a:ea typeface="华文中宋" panose="02010600040101010101" pitchFamily="2" charset="-122"/>
              <a:cs typeface="Times New Roman" panose="02020603050405020304" pitchFamily="18" charset="0"/>
            </a:endParaRPr>
          </a:p>
          <a:p>
            <a:pPr lvl="2"/>
            <a:endParaRPr lang="zh-CN" altLang="en-US" dirty="0">
              <a:latin typeface="Times New Roman" panose="02020603050405020304" pitchFamily="18" charset="0"/>
              <a:ea typeface="华文中宋" panose="02010600040101010101" pitchFamily="2" charset="-122"/>
              <a:cs typeface="Times New Roman" panose="02020603050405020304" pitchFamily="18" charset="0"/>
            </a:endParaRP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最坏情况下的时间复杂度为：</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O(nlog</a:t>
            </a:r>
            <a:r>
              <a:rPr lang="en-US" altLang="zh-CN" baseline="-25000" dirty="0">
                <a:latin typeface="Times New Roman" panose="02020603050405020304" pitchFamily="18" charset="0"/>
                <a:ea typeface="华文中宋" panose="02010600040101010101" pitchFamily="2" charset="-122"/>
                <a:cs typeface="Times New Roman" panose="02020603050405020304" pitchFamily="18" charset="0"/>
              </a:rPr>
              <a:t>2</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n)</a:t>
            </a: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好于简单选择排序</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endParaRPr>
          </a:p>
        </p:txBody>
      </p:sp>
      <p:graphicFrame>
        <p:nvGraphicFramePr>
          <p:cNvPr id="71686" name="Object 8">
            <a:extLst>
              <a:ext uri="{FF2B5EF4-FFF2-40B4-BE49-F238E27FC236}">
                <a16:creationId xmlns:a16="http://schemas.microsoft.com/office/drawing/2014/main" id="{60E52FD1-D3F3-4B8A-BAA4-428391B2AAB1}"/>
              </a:ext>
            </a:extLst>
          </p:cNvPr>
          <p:cNvGraphicFramePr>
            <a:graphicFrameLocks noChangeAspect="1"/>
          </p:cNvGraphicFramePr>
          <p:nvPr/>
        </p:nvGraphicFramePr>
        <p:xfrm>
          <a:off x="1987550" y="4437063"/>
          <a:ext cx="2584450" cy="908050"/>
        </p:xfrm>
        <a:graphic>
          <a:graphicData uri="http://schemas.openxmlformats.org/presentationml/2006/ole">
            <mc:AlternateContent xmlns:mc="http://schemas.openxmlformats.org/markup-compatibility/2006">
              <mc:Choice xmlns:v="urn:schemas-microsoft-com:vml" Requires="v">
                <p:oleObj spid="_x0000_s9321" name="Equation" r:id="rId6" imgW="1304798" imgH="419126" progId="Equation.DSMT4">
                  <p:embed/>
                </p:oleObj>
              </mc:Choice>
              <mc:Fallback>
                <p:oleObj name="Equation" r:id="rId6" imgW="1304798" imgH="419126" progId="Equation.DSMT4">
                  <p:embed/>
                  <p:pic>
                    <p:nvPicPr>
                      <p:cNvPr id="0" name="Object 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87550" y="4437063"/>
                        <a:ext cx="2584450"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9" name="Rectangle 2">
            <a:extLst>
              <a:ext uri="{FF2B5EF4-FFF2-40B4-BE49-F238E27FC236}">
                <a16:creationId xmlns:a16="http://schemas.microsoft.com/office/drawing/2014/main" id="{9E480375-2D72-4232-BD6F-1543B00B3B0D}"/>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3">
            <a:extLst>
              <a:ext uri="{FF2B5EF4-FFF2-40B4-BE49-F238E27FC236}">
                <a16:creationId xmlns:a16="http://schemas.microsoft.com/office/drawing/2014/main" id="{5295A1AF-C20C-4FFC-98BC-C246167F86D8}"/>
              </a:ext>
            </a:extLst>
          </p:cNvPr>
          <p:cNvSpPr>
            <a:spLocks noGrp="1" noChangeArrowheads="1"/>
          </p:cNvSpPr>
          <p:nvPr>
            <p:ph idx="1"/>
          </p:nvPr>
        </p:nvSpPr>
        <p:spPr>
          <a:xfrm>
            <a:off x="107950" y="1196801"/>
            <a:ext cx="8763000" cy="5616575"/>
          </a:xfrm>
          <a:noFill/>
        </p:spPr>
        <p:txBody>
          <a:bodyPr/>
          <a:lstStyle/>
          <a:p>
            <a:pPr marL="285750" indent="-285750">
              <a:spcBef>
                <a:spcPct val="0"/>
              </a:spcBef>
            </a:pPr>
            <a:r>
              <a:rPr lang="zh-CN" altLang="en-US" dirty="0">
                <a:latin typeface="华文中宋" panose="02010600040101010101" pitchFamily="2" charset="-122"/>
                <a:ea typeface="华文中宋" panose="02010600040101010101" pitchFamily="2" charset="-122"/>
                <a:sym typeface="Symbol" panose="05050102010706020507" pitchFamily="18" charset="2"/>
              </a:rPr>
              <a:t>插入排序</a:t>
            </a:r>
          </a:p>
          <a:p>
            <a:pPr marL="862013" lvl="1">
              <a:spcBef>
                <a:spcPct val="0"/>
              </a:spcBef>
            </a:pPr>
            <a:r>
              <a:rPr lang="zh-CN" altLang="en-US" dirty="0">
                <a:solidFill>
                  <a:schemeClr val="tx2"/>
                </a:solidFill>
                <a:latin typeface="华文中宋" panose="02010600040101010101" pitchFamily="2" charset="-122"/>
                <a:ea typeface="华文中宋" panose="02010600040101010101" pitchFamily="2" charset="-122"/>
                <a:sym typeface="Symbol" panose="05050102010706020507" pitchFamily="18" charset="2"/>
              </a:rPr>
              <a:t>基本思想</a:t>
            </a:r>
            <a:r>
              <a:rPr lang="zh-CN" altLang="en-US" dirty="0">
                <a:latin typeface="华文中宋" panose="02010600040101010101" pitchFamily="2" charset="-122"/>
                <a:ea typeface="华文中宋" panose="02010600040101010101" pitchFamily="2" charset="-122"/>
                <a:sym typeface="Symbol" panose="05050102010706020507" pitchFamily="18" charset="2"/>
              </a:rPr>
              <a:t>：</a:t>
            </a:r>
          </a:p>
          <a:p>
            <a:pPr marL="1333500" lvl="2">
              <a:spcBef>
                <a:spcPct val="0"/>
              </a:spcBef>
            </a:pPr>
            <a:r>
              <a:rPr lang="zh-CN" altLang="en-US" dirty="0">
                <a:latin typeface="华文中宋" panose="02010600040101010101" pitchFamily="2" charset="-122"/>
                <a:ea typeface="华文中宋" panose="02010600040101010101" pitchFamily="2" charset="-122"/>
              </a:rPr>
              <a:t>把数据表分为两个区：有序区 和 无序区</a:t>
            </a:r>
          </a:p>
          <a:p>
            <a:pPr marL="1333500" lvl="2">
              <a:spcBef>
                <a:spcPct val="0"/>
              </a:spcBef>
            </a:pPr>
            <a:r>
              <a:rPr lang="zh-CN" altLang="en-US" dirty="0">
                <a:latin typeface="华文中宋" panose="02010600040101010101" pitchFamily="2" charset="-122"/>
                <a:ea typeface="华文中宋" panose="02010600040101010101" pitchFamily="2" charset="-122"/>
              </a:rPr>
              <a:t>排序前：有序区＝</a:t>
            </a:r>
            <a:r>
              <a:rPr lang="zh-CN" altLang="en-US" dirty="0">
                <a:latin typeface="华文中宋" panose="02010600040101010101" pitchFamily="2" charset="-122"/>
                <a:ea typeface="华文中宋" panose="02010600040101010101" pitchFamily="2" charset="-122"/>
                <a:sym typeface="Symbol" panose="05050102010706020507" pitchFamily="18" charset="2"/>
              </a:rPr>
              <a:t>；无序区＝原数据表（无序的）</a:t>
            </a:r>
          </a:p>
          <a:p>
            <a:pPr marL="1333500" lvl="2">
              <a:spcBef>
                <a:spcPct val="0"/>
              </a:spcBef>
            </a:pPr>
            <a:r>
              <a:rPr lang="zh-CN" altLang="en-US" dirty="0">
                <a:latin typeface="华文中宋" panose="02010600040101010101" pitchFamily="2" charset="-122"/>
                <a:ea typeface="华文中宋" panose="02010600040101010101" pitchFamily="2" charset="-122"/>
                <a:sym typeface="Symbol" panose="05050102010706020507" pitchFamily="18" charset="2"/>
              </a:rPr>
              <a:t>排序过程中：将当前无序区中最前端的记录插入到有序区中；</a:t>
            </a:r>
            <a:r>
              <a:rPr lang="zh-CN" altLang="en-US" dirty="0">
                <a:latin typeface="华文中宋" panose="02010600040101010101" pitchFamily="2" charset="-122"/>
                <a:ea typeface="华文中宋" panose="02010600040101010101" pitchFamily="2" charset="-122"/>
              </a:rPr>
              <a:t>有序区逐渐增大；无序区逐渐缩小；每插入一个记录的过程称为一趟排序</a:t>
            </a:r>
          </a:p>
          <a:p>
            <a:pPr marL="1333500" lvl="2">
              <a:spcBef>
                <a:spcPct val="0"/>
              </a:spcBef>
            </a:pPr>
            <a:r>
              <a:rPr lang="zh-CN" altLang="en-US" dirty="0">
                <a:latin typeface="华文中宋" panose="02010600040101010101" pitchFamily="2" charset="-122"/>
                <a:ea typeface="华文中宋" panose="02010600040101010101" pitchFamily="2" charset="-122"/>
              </a:rPr>
              <a:t>排序后：有序区＝有序的数据表；无序区＝ </a:t>
            </a:r>
            <a:r>
              <a:rPr lang="zh-CN" altLang="en-US" dirty="0">
                <a:latin typeface="华文中宋" panose="02010600040101010101" pitchFamily="2" charset="-122"/>
                <a:ea typeface="华文中宋" panose="02010600040101010101" pitchFamily="2" charset="-122"/>
                <a:sym typeface="Symbol" panose="05050102010706020507" pitchFamily="18" charset="2"/>
              </a:rPr>
              <a:t></a:t>
            </a:r>
          </a:p>
          <a:p>
            <a:pPr marL="862013" lvl="1">
              <a:spcBef>
                <a:spcPct val="0"/>
              </a:spcBef>
            </a:pPr>
            <a:r>
              <a:rPr lang="zh-CN" altLang="en-US" dirty="0">
                <a:latin typeface="华文中宋" panose="02010600040101010101" pitchFamily="2" charset="-122"/>
                <a:ea typeface="华文中宋" panose="02010600040101010101" pitchFamily="2" charset="-122"/>
                <a:sym typeface="Symbol" panose="05050102010706020507" pitchFamily="18" charset="2"/>
              </a:rPr>
              <a:t>根据确定插入方法的不同，介绍两种插入排序</a:t>
            </a:r>
          </a:p>
          <a:p>
            <a:pPr marL="1333500" lvl="2">
              <a:spcBef>
                <a:spcPct val="0"/>
              </a:spcBef>
              <a:buFontTx/>
              <a:buNone/>
            </a:pPr>
            <a:r>
              <a:rPr lang="zh-CN" altLang="en-US" dirty="0">
                <a:latin typeface="华文中宋" panose="02010600040101010101" pitchFamily="2" charset="-122"/>
                <a:ea typeface="华文中宋" panose="02010600040101010101" pitchFamily="2" charset="-122"/>
                <a:sym typeface="Symbol" panose="05050102010706020507" pitchFamily="18" charset="2"/>
              </a:rPr>
              <a:t>1）线性插入排序</a:t>
            </a:r>
          </a:p>
          <a:p>
            <a:pPr marL="1333500" lvl="2">
              <a:spcBef>
                <a:spcPct val="0"/>
              </a:spcBef>
              <a:buFontTx/>
              <a:buNone/>
            </a:pPr>
            <a:r>
              <a:rPr lang="zh-CN" altLang="en-US" dirty="0">
                <a:latin typeface="华文中宋" panose="02010600040101010101" pitchFamily="2" charset="-122"/>
                <a:ea typeface="华文中宋" panose="02010600040101010101" pitchFamily="2" charset="-122"/>
                <a:sym typeface="Symbol" panose="05050102010706020507" pitchFamily="18" charset="2"/>
              </a:rPr>
              <a:t>2）对半插入排序</a:t>
            </a:r>
          </a:p>
        </p:txBody>
      </p:sp>
      <p:sp>
        <p:nvSpPr>
          <p:cNvPr id="72706" name="灯片编号占位符 5">
            <a:extLst>
              <a:ext uri="{FF2B5EF4-FFF2-40B4-BE49-F238E27FC236}">
                <a16:creationId xmlns:a16="http://schemas.microsoft.com/office/drawing/2014/main" id="{1775E8FF-42AA-47AF-8DCE-FC3C8A70A4D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68D1F7F3-93AF-405C-9EB0-BF87102F63F2}" type="slidenum">
              <a:rPr lang="zh-CN" altLang="en-US" sz="1400" b="0">
                <a:latin typeface="Arial" panose="020B0604020202020204" pitchFamily="34" charset="0"/>
              </a:rPr>
              <a:pPr>
                <a:spcBef>
                  <a:spcPct val="0"/>
                </a:spcBef>
                <a:buFontTx/>
                <a:buNone/>
              </a:pPr>
              <a:t>35</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FD61F431-D5FD-4694-BDAD-CB4E9F18502F}"/>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2" name="Rectangle 3">
            <a:extLst>
              <a:ext uri="{FF2B5EF4-FFF2-40B4-BE49-F238E27FC236}">
                <a16:creationId xmlns:a16="http://schemas.microsoft.com/office/drawing/2014/main" id="{087C8668-E981-4F9B-9D96-F3E805A06E2F}"/>
              </a:ext>
            </a:extLst>
          </p:cNvPr>
          <p:cNvSpPr>
            <a:spLocks noGrp="1" noChangeArrowheads="1"/>
          </p:cNvSpPr>
          <p:nvPr>
            <p:ph idx="1"/>
          </p:nvPr>
        </p:nvSpPr>
        <p:spPr>
          <a:xfrm>
            <a:off x="107950" y="1126926"/>
            <a:ext cx="8763000" cy="2878138"/>
          </a:xfrm>
          <a:noFill/>
        </p:spPr>
        <p:txBody>
          <a:bodyPr/>
          <a:lstStyle/>
          <a:p>
            <a:pPr marL="285750" indent="-285750">
              <a:spcBef>
                <a:spcPct val="0"/>
              </a:spcBef>
            </a:pPr>
            <a:r>
              <a:rPr lang="zh-CN" altLang="en-US" sz="2800" dirty="0">
                <a:latin typeface="华文中宋" panose="02010600040101010101" pitchFamily="2" charset="-122"/>
                <a:ea typeface="华文中宋" panose="02010600040101010101" pitchFamily="2" charset="-122"/>
                <a:sym typeface="Symbol" panose="05050102010706020507" pitchFamily="18" charset="2"/>
              </a:rPr>
              <a:t>插入排序－线性插入</a:t>
            </a:r>
          </a:p>
          <a:p>
            <a:pPr marL="862013" lvl="1">
              <a:spcBef>
                <a:spcPct val="0"/>
              </a:spcBef>
            </a:pPr>
            <a:r>
              <a:rPr lang="zh-CN" altLang="en-US" sz="2400" dirty="0">
                <a:solidFill>
                  <a:schemeClr val="tx2"/>
                </a:solidFill>
                <a:latin typeface="华文中宋" panose="02010600040101010101" pitchFamily="2" charset="-122"/>
                <a:ea typeface="华文中宋" panose="02010600040101010101" pitchFamily="2" charset="-122"/>
                <a:sym typeface="Symbol" panose="05050102010706020507" pitchFamily="18" charset="2"/>
              </a:rPr>
              <a:t>插入方法</a:t>
            </a:r>
          </a:p>
          <a:p>
            <a:pPr marL="1333500" lvl="2">
              <a:spcBef>
                <a:spcPct val="0"/>
              </a:spcBef>
              <a:buFontTx/>
              <a:buNone/>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1）在有序区中进行顺序查找</a:t>
            </a:r>
            <a:r>
              <a:rPr lang="en-US" altLang="zh-CN" sz="2000" dirty="0">
                <a:latin typeface="华文中宋" panose="02010600040101010101" pitchFamily="2" charset="-122"/>
                <a:ea typeface="华文中宋" panose="02010600040101010101" pitchFamily="2" charset="-122"/>
                <a:sym typeface="Symbol" panose="05050102010706020507" pitchFamily="18" charset="2"/>
              </a:rPr>
              <a:t>(</a:t>
            </a:r>
            <a:r>
              <a:rPr lang="zh-CN" altLang="en-US" sz="2000" dirty="0">
                <a:solidFill>
                  <a:schemeClr val="tx2"/>
                </a:solidFill>
                <a:latin typeface="华文中宋" panose="02010600040101010101" pitchFamily="2" charset="-122"/>
                <a:ea typeface="华文中宋" panose="02010600040101010101" pitchFamily="2" charset="-122"/>
                <a:sym typeface="Symbol" panose="05050102010706020507" pitchFamily="18" charset="2"/>
              </a:rPr>
              <a:t>从后向前</a:t>
            </a:r>
            <a:r>
              <a:rPr lang="en-US" altLang="zh-CN" sz="2000" dirty="0">
                <a:latin typeface="华文中宋" panose="02010600040101010101" pitchFamily="2" charset="-122"/>
                <a:ea typeface="华文中宋" panose="02010600040101010101" pitchFamily="2" charset="-122"/>
                <a:sym typeface="Symbol" panose="05050102010706020507" pitchFamily="18" charset="2"/>
              </a:rPr>
              <a:t>)</a:t>
            </a:r>
            <a:r>
              <a:rPr lang="zh-CN" altLang="en-US" sz="2000" dirty="0">
                <a:latin typeface="华文中宋" panose="02010600040101010101" pitchFamily="2" charset="-122"/>
                <a:ea typeface="华文中宋" panose="02010600040101010101" pitchFamily="2" charset="-122"/>
                <a:sym typeface="Symbol" panose="05050102010706020507" pitchFamily="18" charset="2"/>
              </a:rPr>
              <a:t>，以确定插入的位置</a:t>
            </a:r>
          </a:p>
          <a:p>
            <a:pPr marL="1333500" lvl="2">
              <a:spcBef>
                <a:spcPct val="0"/>
              </a:spcBef>
              <a:buFontTx/>
              <a:buNone/>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2）移动记录腾出空间</a:t>
            </a:r>
          </a:p>
          <a:p>
            <a:pPr marL="1333500" lvl="2">
              <a:spcBef>
                <a:spcPct val="0"/>
              </a:spcBef>
              <a:buFontTx/>
              <a:buNone/>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3）插入相应关键字的记录</a:t>
            </a:r>
          </a:p>
          <a:p>
            <a:pPr marL="862013" lvl="1">
              <a:spcBef>
                <a:spcPct val="0"/>
              </a:spcBef>
            </a:pPr>
            <a:r>
              <a:rPr lang="zh-CN" altLang="en-US" sz="2400" dirty="0">
                <a:solidFill>
                  <a:schemeClr val="tx2"/>
                </a:solidFill>
                <a:latin typeface="华文中宋" panose="02010600040101010101" pitchFamily="2" charset="-122"/>
                <a:ea typeface="华文中宋" panose="02010600040101010101" pitchFamily="2" charset="-122"/>
                <a:sym typeface="Symbol" panose="05050102010706020507" pitchFamily="18" charset="2"/>
              </a:rPr>
              <a:t>监视哨</a:t>
            </a:r>
            <a:r>
              <a:rPr lang="zh-CN" altLang="en-US" sz="2400" dirty="0">
                <a:latin typeface="华文中宋" panose="02010600040101010101" pitchFamily="2" charset="-122"/>
                <a:ea typeface="华文中宋" panose="02010600040101010101" pitchFamily="2" charset="-122"/>
                <a:sym typeface="Symbol" panose="05050102010706020507" pitchFamily="18" charset="2"/>
              </a:rPr>
              <a:t>：</a:t>
            </a:r>
            <a:r>
              <a:rPr lang="en-US" altLang="zh-CN" sz="2400" dirty="0">
                <a:latin typeface="华文中宋" panose="02010600040101010101" pitchFamily="2" charset="-122"/>
                <a:ea typeface="华文中宋" panose="02010600040101010101" pitchFamily="2" charset="-122"/>
                <a:sym typeface="Symbol" panose="05050102010706020507" pitchFamily="18" charset="2"/>
              </a:rPr>
              <a:t>r[0]</a:t>
            </a:r>
          </a:p>
          <a:p>
            <a:pPr marL="1333500" lvl="2">
              <a:spcBef>
                <a:spcPct val="0"/>
              </a:spcBef>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存放当前要插入的关键字，</a:t>
            </a:r>
          </a:p>
          <a:p>
            <a:pPr marL="1333500" lvl="2">
              <a:spcBef>
                <a:spcPct val="0"/>
              </a:spcBef>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防止循环越界</a:t>
            </a:r>
            <a:r>
              <a:rPr lang="en-US" altLang="zh-CN" sz="2000" dirty="0">
                <a:latin typeface="华文中宋" panose="02010600040101010101" pitchFamily="2" charset="-122"/>
                <a:ea typeface="华文中宋" panose="02010600040101010101" pitchFamily="2" charset="-122"/>
                <a:sym typeface="Symbol" panose="05050102010706020507" pitchFamily="18" charset="2"/>
              </a:rPr>
              <a:t>,</a:t>
            </a:r>
            <a:r>
              <a:rPr lang="zh-CN" altLang="en-US" sz="2000" dirty="0">
                <a:latin typeface="华文中宋" panose="02010600040101010101" pitchFamily="2" charset="-122"/>
                <a:ea typeface="华文中宋" panose="02010600040101010101" pitchFamily="2" charset="-122"/>
                <a:sym typeface="Symbol" panose="05050102010706020507" pitchFamily="18" charset="2"/>
              </a:rPr>
              <a:t>提高算法效率</a:t>
            </a:r>
            <a:r>
              <a:rPr lang="zh-CN" altLang="en-US" sz="1600" dirty="0">
                <a:solidFill>
                  <a:srgbClr val="FF0000"/>
                </a:solidFill>
                <a:latin typeface="华文中宋" panose="02010600040101010101" pitchFamily="2" charset="-122"/>
                <a:ea typeface="华文中宋" panose="02010600040101010101" pitchFamily="2" charset="-122"/>
                <a:sym typeface="Symbol" panose="05050102010706020507" pitchFamily="18" charset="2"/>
              </a:rPr>
              <a:t>（两次比较</a:t>
            </a:r>
            <a:r>
              <a:rPr lang="en-US" altLang="zh-CN" sz="1600" dirty="0">
                <a:solidFill>
                  <a:srgbClr val="FF0000"/>
                </a:solidFill>
                <a:latin typeface="华文中宋" panose="02010600040101010101" pitchFamily="2" charset="-122"/>
                <a:ea typeface="华文中宋" panose="02010600040101010101" pitchFamily="2" charset="-122"/>
                <a:sym typeface="Wingdings" panose="05000000000000000000" pitchFamily="2" charset="2"/>
              </a:rPr>
              <a:t></a:t>
            </a:r>
            <a:r>
              <a:rPr lang="zh-CN" altLang="en-US" sz="1600" dirty="0">
                <a:solidFill>
                  <a:srgbClr val="FF0000"/>
                </a:solidFill>
                <a:latin typeface="华文中宋" panose="02010600040101010101" pitchFamily="2" charset="-122"/>
                <a:ea typeface="华文中宋" panose="02010600040101010101" pitchFamily="2" charset="-122"/>
                <a:sym typeface="Symbol" panose="05050102010706020507" pitchFamily="18" charset="2"/>
              </a:rPr>
              <a:t>一次比较）</a:t>
            </a:r>
            <a:r>
              <a:rPr lang="zh-CN" altLang="en-US" sz="2000" dirty="0">
                <a:latin typeface="华文中宋" panose="02010600040101010101" pitchFamily="2" charset="-122"/>
                <a:ea typeface="华文中宋" panose="02010600040101010101" pitchFamily="2" charset="-122"/>
                <a:sym typeface="Symbol" panose="05050102010706020507" pitchFamily="18" charset="2"/>
              </a:rPr>
              <a:t>。</a:t>
            </a:r>
            <a:endParaRPr lang="en-US" altLang="zh-CN" sz="2000" dirty="0">
              <a:latin typeface="华文中宋" panose="02010600040101010101" pitchFamily="2" charset="-122"/>
              <a:ea typeface="华文中宋" panose="02010600040101010101" pitchFamily="2" charset="-122"/>
              <a:sym typeface="Symbol" panose="05050102010706020507" pitchFamily="18" charset="2"/>
            </a:endParaRPr>
          </a:p>
        </p:txBody>
      </p:sp>
      <p:sp>
        <p:nvSpPr>
          <p:cNvPr id="73730" name="灯片编号占位符 5">
            <a:extLst>
              <a:ext uri="{FF2B5EF4-FFF2-40B4-BE49-F238E27FC236}">
                <a16:creationId xmlns:a16="http://schemas.microsoft.com/office/drawing/2014/main" id="{AC016864-8CAB-4E2D-A148-D72E40C4A7C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C31F2D62-4CBD-4AB1-8BEB-7EB0B4150D0B}" type="slidenum">
              <a:rPr lang="zh-CN" altLang="en-US" sz="1400" b="0">
                <a:latin typeface="Arial" panose="020B0604020202020204" pitchFamily="34" charset="0"/>
              </a:rPr>
              <a:pPr>
                <a:spcBef>
                  <a:spcPct val="0"/>
                </a:spcBef>
                <a:buFontTx/>
                <a:buNone/>
              </a:pPr>
              <a:t>36</a:t>
            </a:fld>
            <a:endParaRPr lang="en-US" altLang="zh-CN" sz="1400" b="0">
              <a:latin typeface="Times New Roman" panose="02020603050405020304" pitchFamily="18" charset="0"/>
            </a:endParaRPr>
          </a:p>
        </p:txBody>
      </p:sp>
      <p:grpSp>
        <p:nvGrpSpPr>
          <p:cNvPr id="73733" name="Group 9">
            <a:extLst>
              <a:ext uri="{FF2B5EF4-FFF2-40B4-BE49-F238E27FC236}">
                <a16:creationId xmlns:a16="http://schemas.microsoft.com/office/drawing/2014/main" id="{85A64E7C-1A29-4F21-B342-631AF79EEB1B}"/>
              </a:ext>
            </a:extLst>
          </p:cNvPr>
          <p:cNvGrpSpPr>
            <a:grpSpLocks/>
          </p:cNvGrpSpPr>
          <p:nvPr/>
        </p:nvGrpSpPr>
        <p:grpSpPr bwMode="auto">
          <a:xfrm>
            <a:off x="1476375" y="3933056"/>
            <a:ext cx="5543550" cy="2925762"/>
            <a:chOff x="2086" y="1885"/>
            <a:chExt cx="3599" cy="2187"/>
          </a:xfrm>
        </p:grpSpPr>
        <p:graphicFrame>
          <p:nvGraphicFramePr>
            <p:cNvPr id="73734" name="Object 10">
              <a:extLst>
                <a:ext uri="{FF2B5EF4-FFF2-40B4-BE49-F238E27FC236}">
                  <a16:creationId xmlns:a16="http://schemas.microsoft.com/office/drawing/2014/main" id="{DA488B04-A650-47E4-B626-39DD8DA70EBB}"/>
                </a:ext>
              </a:extLst>
            </p:cNvPr>
            <p:cNvGraphicFramePr>
              <a:graphicFrameLocks noChangeAspect="1"/>
            </p:cNvGraphicFramePr>
            <p:nvPr/>
          </p:nvGraphicFramePr>
          <p:xfrm>
            <a:off x="2086" y="1885"/>
            <a:ext cx="3542" cy="2134"/>
          </p:xfrm>
          <a:graphic>
            <a:graphicData uri="http://schemas.openxmlformats.org/presentationml/2006/ole">
              <mc:AlternateContent xmlns:mc="http://schemas.openxmlformats.org/markup-compatibility/2006">
                <mc:Choice xmlns:v="urn:schemas-microsoft-com:vml" Requires="v">
                  <p:oleObj spid="_x0000_s10293" name="Equation" r:id="rId4" imgW="2095659" imgH="1276492" progId="Equation.DSMT4">
                    <p:embed/>
                  </p:oleObj>
                </mc:Choice>
                <mc:Fallback>
                  <p:oleObj name="Equation" r:id="rId4" imgW="2095659" imgH="1276492" progId="Equation.DSMT4">
                    <p:embed/>
                    <p:pic>
                      <p:nvPicPr>
                        <p:cNvPr id="0" name="Object 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86" y="1885"/>
                          <a:ext cx="3542" cy="213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73735" name="Line 11">
              <a:extLst>
                <a:ext uri="{FF2B5EF4-FFF2-40B4-BE49-F238E27FC236}">
                  <a16:creationId xmlns:a16="http://schemas.microsoft.com/office/drawing/2014/main" id="{F0DA13B0-D634-4B6C-AE41-D4127ABFAD40}"/>
                </a:ext>
              </a:extLst>
            </p:cNvPr>
            <p:cNvSpPr>
              <a:spLocks noChangeShapeType="1"/>
            </p:cNvSpPr>
            <p:nvPr/>
          </p:nvSpPr>
          <p:spPr bwMode="auto">
            <a:xfrm>
              <a:off x="2086" y="2242"/>
              <a:ext cx="3599"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36" name="Line 12">
              <a:extLst>
                <a:ext uri="{FF2B5EF4-FFF2-40B4-BE49-F238E27FC236}">
                  <a16:creationId xmlns:a16="http://schemas.microsoft.com/office/drawing/2014/main" id="{21C7B530-084D-4012-BE2A-BE80AC4F0D59}"/>
                </a:ext>
              </a:extLst>
            </p:cNvPr>
            <p:cNvSpPr>
              <a:spLocks noChangeShapeType="1"/>
            </p:cNvSpPr>
            <p:nvPr/>
          </p:nvSpPr>
          <p:spPr bwMode="auto">
            <a:xfrm>
              <a:off x="2600" y="1918"/>
              <a:ext cx="8" cy="210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37" name="Line 13">
              <a:extLst>
                <a:ext uri="{FF2B5EF4-FFF2-40B4-BE49-F238E27FC236}">
                  <a16:creationId xmlns:a16="http://schemas.microsoft.com/office/drawing/2014/main" id="{DB44C105-7917-4777-8FF9-A5A9EB861896}"/>
                </a:ext>
              </a:extLst>
            </p:cNvPr>
            <p:cNvSpPr>
              <a:spLocks noChangeShapeType="1"/>
            </p:cNvSpPr>
            <p:nvPr/>
          </p:nvSpPr>
          <p:spPr bwMode="auto">
            <a:xfrm>
              <a:off x="2740" y="2616"/>
              <a:ext cx="336" cy="0"/>
            </a:xfrm>
            <a:prstGeom prst="line">
              <a:avLst/>
            </a:prstGeom>
            <a:noFill/>
            <a:ln w="19050">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38" name="Line 14">
              <a:extLst>
                <a:ext uri="{FF2B5EF4-FFF2-40B4-BE49-F238E27FC236}">
                  <a16:creationId xmlns:a16="http://schemas.microsoft.com/office/drawing/2014/main" id="{E2C9B5C2-21C4-4AA4-94F3-980C3FA4F888}"/>
                </a:ext>
              </a:extLst>
            </p:cNvPr>
            <p:cNvSpPr>
              <a:spLocks noChangeShapeType="1"/>
            </p:cNvSpPr>
            <p:nvPr/>
          </p:nvSpPr>
          <p:spPr bwMode="auto">
            <a:xfrm>
              <a:off x="2834" y="2942"/>
              <a:ext cx="865" cy="0"/>
            </a:xfrm>
            <a:prstGeom prst="line">
              <a:avLst/>
            </a:prstGeom>
            <a:noFill/>
            <a:ln w="19050">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39" name="Line 15">
              <a:extLst>
                <a:ext uri="{FF2B5EF4-FFF2-40B4-BE49-F238E27FC236}">
                  <a16:creationId xmlns:a16="http://schemas.microsoft.com/office/drawing/2014/main" id="{2FFA390E-D8F8-40F9-B9B4-04642080A249}"/>
                </a:ext>
              </a:extLst>
            </p:cNvPr>
            <p:cNvSpPr>
              <a:spLocks noChangeShapeType="1"/>
            </p:cNvSpPr>
            <p:nvPr/>
          </p:nvSpPr>
          <p:spPr bwMode="auto">
            <a:xfrm flipV="1">
              <a:off x="2834" y="3318"/>
              <a:ext cx="1472" cy="0"/>
            </a:xfrm>
            <a:prstGeom prst="line">
              <a:avLst/>
            </a:prstGeom>
            <a:noFill/>
            <a:ln w="19050">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40" name="Line 16">
              <a:extLst>
                <a:ext uri="{FF2B5EF4-FFF2-40B4-BE49-F238E27FC236}">
                  <a16:creationId xmlns:a16="http://schemas.microsoft.com/office/drawing/2014/main" id="{F0E86BE1-C96B-4A27-A06F-36AEE64BBF01}"/>
                </a:ext>
              </a:extLst>
            </p:cNvPr>
            <p:cNvSpPr>
              <a:spLocks noChangeShapeType="1"/>
            </p:cNvSpPr>
            <p:nvPr/>
          </p:nvSpPr>
          <p:spPr bwMode="auto">
            <a:xfrm>
              <a:off x="2824" y="3695"/>
              <a:ext cx="2103" cy="0"/>
            </a:xfrm>
            <a:prstGeom prst="line">
              <a:avLst/>
            </a:prstGeom>
            <a:noFill/>
            <a:ln w="19050">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41" name="Line 17">
              <a:extLst>
                <a:ext uri="{FF2B5EF4-FFF2-40B4-BE49-F238E27FC236}">
                  <a16:creationId xmlns:a16="http://schemas.microsoft.com/office/drawing/2014/main" id="{40288064-9D28-4C61-B739-E6520A4EF13D}"/>
                </a:ext>
              </a:extLst>
            </p:cNvPr>
            <p:cNvSpPr>
              <a:spLocks noChangeShapeType="1"/>
            </p:cNvSpPr>
            <p:nvPr/>
          </p:nvSpPr>
          <p:spPr bwMode="auto">
            <a:xfrm>
              <a:off x="2818" y="4072"/>
              <a:ext cx="2734" cy="0"/>
            </a:xfrm>
            <a:prstGeom prst="line">
              <a:avLst/>
            </a:prstGeom>
            <a:noFill/>
            <a:ln w="19050">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42" name="Line 18">
              <a:extLst>
                <a:ext uri="{FF2B5EF4-FFF2-40B4-BE49-F238E27FC236}">
                  <a16:creationId xmlns:a16="http://schemas.microsoft.com/office/drawing/2014/main" id="{CA9A32EE-638B-4148-8D75-6FEF4889989A}"/>
                </a:ext>
              </a:extLst>
            </p:cNvPr>
            <p:cNvSpPr>
              <a:spLocks noChangeShapeType="1"/>
            </p:cNvSpPr>
            <p:nvPr/>
          </p:nvSpPr>
          <p:spPr bwMode="auto">
            <a:xfrm>
              <a:off x="3525" y="2616"/>
              <a:ext cx="194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43" name="Line 19">
              <a:extLst>
                <a:ext uri="{FF2B5EF4-FFF2-40B4-BE49-F238E27FC236}">
                  <a16:creationId xmlns:a16="http://schemas.microsoft.com/office/drawing/2014/main" id="{DED1D0C9-AB7A-449E-89A6-6A40F1A5E856}"/>
                </a:ext>
              </a:extLst>
            </p:cNvPr>
            <p:cNvSpPr>
              <a:spLocks noChangeShapeType="1"/>
            </p:cNvSpPr>
            <p:nvPr/>
          </p:nvSpPr>
          <p:spPr bwMode="auto">
            <a:xfrm flipV="1">
              <a:off x="4010" y="2942"/>
              <a:ext cx="1426"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44" name="Line 20">
              <a:extLst>
                <a:ext uri="{FF2B5EF4-FFF2-40B4-BE49-F238E27FC236}">
                  <a16:creationId xmlns:a16="http://schemas.microsoft.com/office/drawing/2014/main" id="{2853413F-12CA-473F-AD7D-E0F4309FF348}"/>
                </a:ext>
              </a:extLst>
            </p:cNvPr>
            <p:cNvSpPr>
              <a:spLocks noChangeShapeType="1"/>
            </p:cNvSpPr>
            <p:nvPr/>
          </p:nvSpPr>
          <p:spPr bwMode="auto">
            <a:xfrm>
              <a:off x="4684" y="3318"/>
              <a:ext cx="76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745" name="Line 21">
              <a:extLst>
                <a:ext uri="{FF2B5EF4-FFF2-40B4-BE49-F238E27FC236}">
                  <a16:creationId xmlns:a16="http://schemas.microsoft.com/office/drawing/2014/main" id="{D771CF89-6297-4B2A-8648-5F1160642990}"/>
                </a:ext>
              </a:extLst>
            </p:cNvPr>
            <p:cNvSpPr>
              <a:spLocks noChangeShapeType="1"/>
            </p:cNvSpPr>
            <p:nvPr/>
          </p:nvSpPr>
          <p:spPr bwMode="auto">
            <a:xfrm>
              <a:off x="5225" y="3695"/>
              <a:ext cx="22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20" name="Rectangle 2">
            <a:extLst>
              <a:ext uri="{FF2B5EF4-FFF2-40B4-BE49-F238E27FC236}">
                <a16:creationId xmlns:a16="http://schemas.microsoft.com/office/drawing/2014/main" id="{925C4D7B-50A2-4AF7-9E8B-D3DBCCAD4DA1}"/>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5" name="Rectangle 3">
            <a:extLst>
              <a:ext uri="{FF2B5EF4-FFF2-40B4-BE49-F238E27FC236}">
                <a16:creationId xmlns:a16="http://schemas.microsoft.com/office/drawing/2014/main" id="{296883F2-9F73-4100-9C88-D9F4664C6408}"/>
              </a:ext>
            </a:extLst>
          </p:cNvPr>
          <p:cNvSpPr>
            <a:spLocks noGrp="1" noChangeArrowheads="1"/>
          </p:cNvSpPr>
          <p:nvPr>
            <p:ph idx="1"/>
          </p:nvPr>
        </p:nvSpPr>
        <p:spPr>
          <a:xfrm>
            <a:off x="489520" y="1124744"/>
            <a:ext cx="8763000" cy="5657850"/>
          </a:xfrm>
        </p:spPr>
        <p:txBody>
          <a:bodyPr>
            <a:normAutofit fontScale="77500" lnSpcReduction="20000"/>
          </a:bodyPr>
          <a:lstStyle/>
          <a:p>
            <a:pPr marL="285750" indent="-285750">
              <a:lnSpc>
                <a:spcPct val="120000"/>
              </a:lnSpc>
              <a:spcBef>
                <a:spcPct val="0"/>
              </a:spcBef>
              <a:defRPr/>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插入排序－线性插入</a:t>
            </a:r>
          </a:p>
          <a:p>
            <a:pPr marL="862013" lvl="1">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对含有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n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个记录的数据表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r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进行排序</a:t>
            </a:r>
          </a:p>
          <a:p>
            <a:pPr marL="862013" lvl="1">
              <a:lnSpc>
                <a:spcPct val="120000"/>
              </a:lnSpc>
              <a:spcBef>
                <a:spcPct val="0"/>
              </a:spcBef>
              <a:buFontTx/>
              <a:buNone/>
              <a:defRPr/>
            </a:pP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285750" indent="-285750">
              <a:lnSpc>
                <a:spcPct val="120000"/>
              </a:lnSpc>
              <a:spcBef>
                <a:spcPct val="0"/>
              </a:spcBef>
              <a:buFontTx/>
              <a:buNone/>
              <a:defRPr/>
            </a:pP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InsertSort</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r, n )</a:t>
            </a: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for </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i</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 2 to n</a:t>
            </a: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r[0]  r[</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i</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a:t>
            </a: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j  i-1;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比较位置</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while ( </a:t>
            </a:r>
            <a:r>
              <a:rPr lang="en-US" altLang="zh-CN"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r[0]</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&lt; r[j] ) do </a:t>
            </a:r>
            <a:r>
              <a:rPr lang="en-US" altLang="zh-CN"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a:t>
            </a:r>
            <a:r>
              <a:rPr lang="zh-CN" altLang="en-US"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后移</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a:t>
            </a:r>
            <a:endParaRPr lang="en-US" altLang="zh-CN"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r[j+1]  r[j];</a:t>
            </a: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j  j-1;</a:t>
            </a: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end-while</a:t>
            </a: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r[j+1]  r[0];//</a:t>
            </a:r>
            <a:r>
              <a:rPr lang="zh-CN" altLang="en-US"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插入</a:t>
            </a: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end-for</a:t>
            </a:r>
          </a:p>
          <a:p>
            <a:pPr marL="285750" indent="-285750">
              <a:lnSpc>
                <a:spcPct val="120000"/>
              </a:lnSpc>
              <a:spcBef>
                <a:spcPct val="0"/>
              </a:spcBef>
              <a:buFontTx/>
              <a:buNone/>
              <a:defRPr/>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return</a:t>
            </a:r>
          </a:p>
          <a:p>
            <a:pPr marL="862013" lvl="1">
              <a:lnSpc>
                <a:spcPct val="120000"/>
              </a:lnSpc>
              <a:spcBef>
                <a:spcPct val="0"/>
              </a:spcBef>
              <a:buFontTx/>
              <a:buNone/>
              <a:defRPr/>
            </a:pP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862013" lvl="1">
              <a:lnSpc>
                <a:spcPct val="120000"/>
              </a:lnSpc>
              <a:spcBef>
                <a:spcPct val="0"/>
              </a:spcBef>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比较次数和移动次数</a:t>
            </a:r>
          </a:p>
          <a:p>
            <a:pPr marL="862013" lvl="1">
              <a:lnSpc>
                <a:spcPct val="120000"/>
              </a:lnSpc>
              <a:spcBef>
                <a:spcPct val="0"/>
              </a:spcBef>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与原始记录的排序有关</a:t>
            </a:r>
          </a:p>
          <a:p>
            <a:pPr marL="862013" lvl="1">
              <a:lnSpc>
                <a:spcPct val="120000"/>
              </a:lnSpc>
              <a:spcBef>
                <a:spcPct val="0"/>
              </a:spcBef>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顺序时次数少</a:t>
            </a:r>
          </a:p>
          <a:p>
            <a:pPr marL="862013" lvl="1">
              <a:lnSpc>
                <a:spcPct val="120000"/>
              </a:lnSpc>
              <a:spcBef>
                <a:spcPct val="0"/>
              </a:spcBef>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逆序时次数多</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p:txBody>
      </p:sp>
      <p:sp>
        <p:nvSpPr>
          <p:cNvPr id="75778" name="灯片编号占位符 5">
            <a:extLst>
              <a:ext uri="{FF2B5EF4-FFF2-40B4-BE49-F238E27FC236}">
                <a16:creationId xmlns:a16="http://schemas.microsoft.com/office/drawing/2014/main" id="{B449EE67-09A0-42DE-99E7-AA54B2CE5BBB}"/>
              </a:ext>
            </a:extLst>
          </p:cNvPr>
          <p:cNvSpPr>
            <a:spLocks noGrp="1"/>
          </p:cNvSpPr>
          <p:nvPr>
            <p:ph type="sldNum" sz="quarter" idx="12"/>
          </p:nvPr>
        </p:nvSpPr>
        <p:spPr>
          <a:xfrm>
            <a:off x="6384106" y="6356350"/>
            <a:ext cx="2133600" cy="3651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C0B318AE-417F-4A01-BB96-B3D5EE37F761}" type="slidenum">
              <a:rPr lang="zh-CN" altLang="en-US" sz="1400" b="0">
                <a:latin typeface="Arial" panose="020B0604020202020204" pitchFamily="34" charset="0"/>
              </a:rPr>
              <a:pPr>
                <a:spcBef>
                  <a:spcPct val="0"/>
                </a:spcBef>
                <a:buFontTx/>
                <a:buNone/>
              </a:pPr>
              <a:t>37</a:t>
            </a:fld>
            <a:endParaRPr lang="en-US" altLang="zh-CN" sz="1400" b="0">
              <a:latin typeface="Times New Roman" panose="02020603050405020304" pitchFamily="18" charset="0"/>
            </a:endParaRPr>
          </a:p>
        </p:txBody>
      </p:sp>
      <p:grpSp>
        <p:nvGrpSpPr>
          <p:cNvPr id="75781" name="Group 33">
            <a:extLst>
              <a:ext uri="{FF2B5EF4-FFF2-40B4-BE49-F238E27FC236}">
                <a16:creationId xmlns:a16="http://schemas.microsoft.com/office/drawing/2014/main" id="{6D64FFF1-1CE1-4740-AEC2-DAC4AF724670}"/>
              </a:ext>
            </a:extLst>
          </p:cNvPr>
          <p:cNvGrpSpPr>
            <a:grpSpLocks/>
          </p:cNvGrpSpPr>
          <p:nvPr/>
        </p:nvGrpSpPr>
        <p:grpSpPr bwMode="auto">
          <a:xfrm>
            <a:off x="4067944" y="3311525"/>
            <a:ext cx="4906962" cy="2925763"/>
            <a:chOff x="2669" y="2260"/>
            <a:chExt cx="3091" cy="1843"/>
          </a:xfrm>
        </p:grpSpPr>
        <p:sp>
          <p:nvSpPr>
            <p:cNvPr id="75783" name="Rectangle 26">
              <a:extLst>
                <a:ext uri="{FF2B5EF4-FFF2-40B4-BE49-F238E27FC236}">
                  <a16:creationId xmlns:a16="http://schemas.microsoft.com/office/drawing/2014/main" id="{E93E3E97-BEC7-4981-BEB2-AEF1289C3D7B}"/>
                </a:ext>
              </a:extLst>
            </p:cNvPr>
            <p:cNvSpPr>
              <a:spLocks noChangeArrowheads="1"/>
            </p:cNvSpPr>
            <p:nvPr/>
          </p:nvSpPr>
          <p:spPr bwMode="auto">
            <a:xfrm>
              <a:off x="4362" y="2913"/>
              <a:ext cx="220" cy="192"/>
            </a:xfrm>
            <a:prstGeom prst="rect">
              <a:avLst/>
            </a:prstGeom>
            <a:solidFill>
              <a:schemeClr val="bg2"/>
            </a:solidFill>
            <a:ln w="2857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2400" b="0">
                <a:solidFill>
                  <a:schemeClr val="tx1"/>
                </a:solidFill>
                <a:latin typeface="Times New Roman" panose="02020603050405020304" pitchFamily="18" charset="0"/>
              </a:endParaRPr>
            </a:p>
          </p:txBody>
        </p:sp>
        <p:sp>
          <p:nvSpPr>
            <p:cNvPr id="75784" name="Rectangle 27">
              <a:extLst>
                <a:ext uri="{FF2B5EF4-FFF2-40B4-BE49-F238E27FC236}">
                  <a16:creationId xmlns:a16="http://schemas.microsoft.com/office/drawing/2014/main" id="{978355DD-7194-4684-9536-C3134FE30847}"/>
                </a:ext>
              </a:extLst>
            </p:cNvPr>
            <p:cNvSpPr>
              <a:spLocks noChangeArrowheads="1"/>
            </p:cNvSpPr>
            <p:nvPr/>
          </p:nvSpPr>
          <p:spPr bwMode="auto">
            <a:xfrm>
              <a:off x="4890" y="3213"/>
              <a:ext cx="220" cy="192"/>
            </a:xfrm>
            <a:prstGeom prst="rect">
              <a:avLst/>
            </a:prstGeom>
            <a:solidFill>
              <a:schemeClr val="bg2"/>
            </a:solidFill>
            <a:ln w="2857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2400" b="0">
                <a:solidFill>
                  <a:schemeClr val="tx1"/>
                </a:solidFill>
                <a:latin typeface="Times New Roman" panose="02020603050405020304" pitchFamily="18" charset="0"/>
              </a:endParaRPr>
            </a:p>
          </p:txBody>
        </p:sp>
        <p:sp>
          <p:nvSpPr>
            <p:cNvPr id="75785" name="Rectangle 28">
              <a:extLst>
                <a:ext uri="{FF2B5EF4-FFF2-40B4-BE49-F238E27FC236}">
                  <a16:creationId xmlns:a16="http://schemas.microsoft.com/office/drawing/2014/main" id="{ACAE0C56-DAEA-4EDE-874E-32989672D9E0}"/>
                </a:ext>
              </a:extLst>
            </p:cNvPr>
            <p:cNvSpPr>
              <a:spLocks noChangeArrowheads="1"/>
            </p:cNvSpPr>
            <p:nvPr/>
          </p:nvSpPr>
          <p:spPr bwMode="auto">
            <a:xfrm>
              <a:off x="3839" y="2619"/>
              <a:ext cx="220" cy="192"/>
            </a:xfrm>
            <a:prstGeom prst="rect">
              <a:avLst/>
            </a:prstGeom>
            <a:solidFill>
              <a:schemeClr val="bg2"/>
            </a:solidFill>
            <a:ln w="2857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2400" b="0">
                <a:solidFill>
                  <a:schemeClr val="tx1"/>
                </a:solidFill>
                <a:latin typeface="Times New Roman" panose="02020603050405020304" pitchFamily="18" charset="0"/>
              </a:endParaRPr>
            </a:p>
          </p:txBody>
        </p:sp>
        <p:sp>
          <p:nvSpPr>
            <p:cNvPr id="75786" name="Rectangle 29">
              <a:extLst>
                <a:ext uri="{FF2B5EF4-FFF2-40B4-BE49-F238E27FC236}">
                  <a16:creationId xmlns:a16="http://schemas.microsoft.com/office/drawing/2014/main" id="{802E9BE6-5785-41CA-8261-3118CB5A3C8C}"/>
                </a:ext>
              </a:extLst>
            </p:cNvPr>
            <p:cNvSpPr>
              <a:spLocks noChangeArrowheads="1"/>
            </p:cNvSpPr>
            <p:nvPr/>
          </p:nvSpPr>
          <p:spPr bwMode="auto">
            <a:xfrm>
              <a:off x="5402" y="3519"/>
              <a:ext cx="220" cy="192"/>
            </a:xfrm>
            <a:prstGeom prst="rect">
              <a:avLst/>
            </a:prstGeom>
            <a:solidFill>
              <a:schemeClr val="bg2"/>
            </a:solidFill>
            <a:ln w="28575">
              <a:solidFill>
                <a:schemeClr val="tx1"/>
              </a:solidFill>
              <a:miter lim="800000"/>
              <a:headEnd/>
              <a:tailEnd/>
            </a:ln>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2400" b="0">
                <a:solidFill>
                  <a:schemeClr val="tx1"/>
                </a:solidFill>
                <a:latin typeface="Times New Roman" panose="02020603050405020304" pitchFamily="18" charset="0"/>
              </a:endParaRPr>
            </a:p>
          </p:txBody>
        </p:sp>
        <p:graphicFrame>
          <p:nvGraphicFramePr>
            <p:cNvPr id="75787" name="Object 9">
              <a:extLst>
                <a:ext uri="{FF2B5EF4-FFF2-40B4-BE49-F238E27FC236}">
                  <a16:creationId xmlns:a16="http://schemas.microsoft.com/office/drawing/2014/main" id="{CD669235-4211-45E7-B4E9-E69A9C3AD381}"/>
                </a:ext>
              </a:extLst>
            </p:cNvPr>
            <p:cNvGraphicFramePr>
              <a:graphicFrameLocks noChangeAspect="1"/>
            </p:cNvGraphicFramePr>
            <p:nvPr/>
          </p:nvGraphicFramePr>
          <p:xfrm>
            <a:off x="2669" y="2260"/>
            <a:ext cx="3091" cy="1843"/>
          </p:xfrm>
          <a:graphic>
            <a:graphicData uri="http://schemas.openxmlformats.org/presentationml/2006/ole">
              <mc:AlternateContent xmlns:mc="http://schemas.openxmlformats.org/markup-compatibility/2006">
                <mc:Choice xmlns:v="urn:schemas-microsoft-com:vml" Requires="v">
                  <p:oleObj spid="_x0000_s11317" name="Equation" r:id="rId4" imgW="2095659" imgH="1276492" progId="Equation.DSMT4">
                    <p:embed/>
                  </p:oleObj>
                </mc:Choice>
                <mc:Fallback>
                  <p:oleObj name="Equation" r:id="rId4" imgW="2095659" imgH="1276492" progId="Equation.DSMT4">
                    <p:embed/>
                    <p:pic>
                      <p:nvPicPr>
                        <p:cNvPr id="0" name="Object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69" y="2260"/>
                          <a:ext cx="3091" cy="1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5788" name="Line 10">
              <a:extLst>
                <a:ext uri="{FF2B5EF4-FFF2-40B4-BE49-F238E27FC236}">
                  <a16:creationId xmlns:a16="http://schemas.microsoft.com/office/drawing/2014/main" id="{6809B5BE-506E-49DE-84B5-6106DF4F5D1D}"/>
                </a:ext>
              </a:extLst>
            </p:cNvPr>
            <p:cNvSpPr>
              <a:spLocks noChangeShapeType="1"/>
            </p:cNvSpPr>
            <p:nvPr/>
          </p:nvSpPr>
          <p:spPr bwMode="auto">
            <a:xfrm>
              <a:off x="2820" y="2564"/>
              <a:ext cx="2918"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89" name="Line 11">
              <a:extLst>
                <a:ext uri="{FF2B5EF4-FFF2-40B4-BE49-F238E27FC236}">
                  <a16:creationId xmlns:a16="http://schemas.microsoft.com/office/drawing/2014/main" id="{559BC285-0551-41E5-81F5-CA828C12A970}"/>
                </a:ext>
              </a:extLst>
            </p:cNvPr>
            <p:cNvSpPr>
              <a:spLocks noChangeShapeType="1"/>
            </p:cNvSpPr>
            <p:nvPr/>
          </p:nvSpPr>
          <p:spPr bwMode="auto">
            <a:xfrm>
              <a:off x="3131" y="2327"/>
              <a:ext cx="0" cy="166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90" name="Line 12">
              <a:extLst>
                <a:ext uri="{FF2B5EF4-FFF2-40B4-BE49-F238E27FC236}">
                  <a16:creationId xmlns:a16="http://schemas.microsoft.com/office/drawing/2014/main" id="{5FAA6F01-926B-4C53-B522-2AEA679CB62C}"/>
                </a:ext>
              </a:extLst>
            </p:cNvPr>
            <p:cNvSpPr>
              <a:spLocks noChangeShapeType="1"/>
            </p:cNvSpPr>
            <p:nvPr/>
          </p:nvSpPr>
          <p:spPr bwMode="auto">
            <a:xfrm>
              <a:off x="3272" y="2858"/>
              <a:ext cx="308"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91" name="Line 17">
              <a:extLst>
                <a:ext uri="{FF2B5EF4-FFF2-40B4-BE49-F238E27FC236}">
                  <a16:creationId xmlns:a16="http://schemas.microsoft.com/office/drawing/2014/main" id="{F16982EE-BC1A-40C6-B522-16621706790E}"/>
                </a:ext>
              </a:extLst>
            </p:cNvPr>
            <p:cNvSpPr>
              <a:spLocks noChangeShapeType="1"/>
            </p:cNvSpPr>
            <p:nvPr/>
          </p:nvSpPr>
          <p:spPr bwMode="auto">
            <a:xfrm>
              <a:off x="3360" y="3154"/>
              <a:ext cx="704"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92" name="Line 18">
              <a:extLst>
                <a:ext uri="{FF2B5EF4-FFF2-40B4-BE49-F238E27FC236}">
                  <a16:creationId xmlns:a16="http://schemas.microsoft.com/office/drawing/2014/main" id="{212977AD-5BC4-4E41-9517-EA8C793E5E69}"/>
                </a:ext>
              </a:extLst>
            </p:cNvPr>
            <p:cNvSpPr>
              <a:spLocks noChangeShapeType="1"/>
            </p:cNvSpPr>
            <p:nvPr/>
          </p:nvSpPr>
          <p:spPr bwMode="auto">
            <a:xfrm flipV="1">
              <a:off x="3360" y="3456"/>
              <a:ext cx="1248"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93" name="Line 19">
              <a:extLst>
                <a:ext uri="{FF2B5EF4-FFF2-40B4-BE49-F238E27FC236}">
                  <a16:creationId xmlns:a16="http://schemas.microsoft.com/office/drawing/2014/main" id="{C0926E81-6D2C-4502-BE93-3F2894D79C03}"/>
                </a:ext>
              </a:extLst>
            </p:cNvPr>
            <p:cNvSpPr>
              <a:spLocks noChangeShapeType="1"/>
            </p:cNvSpPr>
            <p:nvPr/>
          </p:nvSpPr>
          <p:spPr bwMode="auto">
            <a:xfrm>
              <a:off x="3349" y="3758"/>
              <a:ext cx="1768"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94" name="Line 20">
              <a:extLst>
                <a:ext uri="{FF2B5EF4-FFF2-40B4-BE49-F238E27FC236}">
                  <a16:creationId xmlns:a16="http://schemas.microsoft.com/office/drawing/2014/main" id="{C5704119-7077-489D-B342-C29C440446AF}"/>
                </a:ext>
              </a:extLst>
            </p:cNvPr>
            <p:cNvSpPr>
              <a:spLocks noChangeShapeType="1"/>
            </p:cNvSpPr>
            <p:nvPr/>
          </p:nvSpPr>
          <p:spPr bwMode="auto">
            <a:xfrm>
              <a:off x="3360" y="4059"/>
              <a:ext cx="2288"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95" name="Line 21">
              <a:extLst>
                <a:ext uri="{FF2B5EF4-FFF2-40B4-BE49-F238E27FC236}">
                  <a16:creationId xmlns:a16="http://schemas.microsoft.com/office/drawing/2014/main" id="{C4884331-5FCB-4908-B7F3-B12B91D5D191}"/>
                </a:ext>
              </a:extLst>
            </p:cNvPr>
            <p:cNvSpPr>
              <a:spLocks noChangeShapeType="1"/>
            </p:cNvSpPr>
            <p:nvPr/>
          </p:nvSpPr>
          <p:spPr bwMode="auto">
            <a:xfrm>
              <a:off x="3838" y="2858"/>
              <a:ext cx="1768"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96" name="Line 22">
              <a:extLst>
                <a:ext uri="{FF2B5EF4-FFF2-40B4-BE49-F238E27FC236}">
                  <a16:creationId xmlns:a16="http://schemas.microsoft.com/office/drawing/2014/main" id="{A1B708BD-DFDA-40E3-8BD2-669E68D3016F}"/>
                </a:ext>
              </a:extLst>
            </p:cNvPr>
            <p:cNvSpPr>
              <a:spLocks noChangeShapeType="1"/>
            </p:cNvSpPr>
            <p:nvPr/>
          </p:nvSpPr>
          <p:spPr bwMode="auto">
            <a:xfrm flipV="1">
              <a:off x="4352" y="3154"/>
              <a:ext cx="1248"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97" name="Line 23">
              <a:extLst>
                <a:ext uri="{FF2B5EF4-FFF2-40B4-BE49-F238E27FC236}">
                  <a16:creationId xmlns:a16="http://schemas.microsoft.com/office/drawing/2014/main" id="{4C7A5BA9-5C0F-48E6-A0D8-AE2605C7F975}"/>
                </a:ext>
              </a:extLst>
            </p:cNvPr>
            <p:cNvSpPr>
              <a:spLocks noChangeShapeType="1"/>
            </p:cNvSpPr>
            <p:nvPr/>
          </p:nvSpPr>
          <p:spPr bwMode="auto">
            <a:xfrm>
              <a:off x="4901" y="3456"/>
              <a:ext cx="705"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798" name="Line 24">
              <a:extLst>
                <a:ext uri="{FF2B5EF4-FFF2-40B4-BE49-F238E27FC236}">
                  <a16:creationId xmlns:a16="http://schemas.microsoft.com/office/drawing/2014/main" id="{B1DAFB46-309D-4C0B-B7E3-CDD46B81CCD5}"/>
                </a:ext>
              </a:extLst>
            </p:cNvPr>
            <p:cNvSpPr>
              <a:spLocks noChangeShapeType="1"/>
            </p:cNvSpPr>
            <p:nvPr/>
          </p:nvSpPr>
          <p:spPr bwMode="auto">
            <a:xfrm>
              <a:off x="5409" y="3758"/>
              <a:ext cx="208"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75782" name="AutoShape 32">
            <a:extLst>
              <a:ext uri="{FF2B5EF4-FFF2-40B4-BE49-F238E27FC236}">
                <a16:creationId xmlns:a16="http://schemas.microsoft.com/office/drawing/2014/main" id="{B4CB27EF-9C24-483B-BC37-57B2917A53EE}"/>
              </a:ext>
            </a:extLst>
          </p:cNvPr>
          <p:cNvSpPr>
            <a:spLocks noChangeArrowheads="1"/>
          </p:cNvSpPr>
          <p:nvPr/>
        </p:nvSpPr>
        <p:spPr bwMode="auto">
          <a:xfrm>
            <a:off x="4402906" y="3571875"/>
            <a:ext cx="1008063" cy="288925"/>
          </a:xfrm>
          <a:prstGeom prst="curvedDownArrow">
            <a:avLst>
              <a:gd name="adj1" fmla="val 21936"/>
              <a:gd name="adj2" fmla="val 91716"/>
              <a:gd name="adj3" fmla="val 39681"/>
            </a:avLst>
          </a:prstGeom>
          <a:noFill/>
          <a:ln w="9525">
            <a:solidFill>
              <a:srgbClr val="FF00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25" name="Rectangle 2">
            <a:extLst>
              <a:ext uri="{FF2B5EF4-FFF2-40B4-BE49-F238E27FC236}">
                <a16:creationId xmlns:a16="http://schemas.microsoft.com/office/drawing/2014/main" id="{3F407CD3-C410-442F-879E-7E16D6EBC300}"/>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Rectangle 3">
            <a:extLst>
              <a:ext uri="{FF2B5EF4-FFF2-40B4-BE49-F238E27FC236}">
                <a16:creationId xmlns:a16="http://schemas.microsoft.com/office/drawing/2014/main" id="{D83189F2-FD7D-448C-8758-832309B15D76}"/>
              </a:ext>
            </a:extLst>
          </p:cNvPr>
          <p:cNvSpPr>
            <a:spLocks noGrp="1" noChangeArrowheads="1"/>
          </p:cNvSpPr>
          <p:nvPr>
            <p:ph idx="1"/>
          </p:nvPr>
        </p:nvSpPr>
        <p:spPr>
          <a:xfrm>
            <a:off x="107950" y="1125066"/>
            <a:ext cx="9036050" cy="4248150"/>
          </a:xfrm>
          <a:noFill/>
        </p:spPr>
        <p:txBody>
          <a:bodyPr/>
          <a:lstStyle/>
          <a:p>
            <a:pPr marL="285750" indent="-285750">
              <a:spcBef>
                <a:spcPct val="0"/>
              </a:spcBef>
            </a:pPr>
            <a:r>
              <a:rPr lang="zh-CN" altLang="en-US" sz="2800" dirty="0">
                <a:latin typeface="华文中宋" panose="02010600040101010101" pitchFamily="2" charset="-122"/>
                <a:ea typeface="华文中宋" panose="02010600040101010101" pitchFamily="2" charset="-122"/>
                <a:sym typeface="Symbol" panose="05050102010706020507" pitchFamily="18" charset="2"/>
              </a:rPr>
              <a:t>插入排序－对半插入</a:t>
            </a:r>
          </a:p>
          <a:p>
            <a:pPr marL="862013" lvl="1">
              <a:spcBef>
                <a:spcPct val="0"/>
              </a:spcBef>
            </a:pPr>
            <a:r>
              <a:rPr lang="zh-CN" altLang="en-US" sz="2400" dirty="0">
                <a:solidFill>
                  <a:schemeClr val="tx2"/>
                </a:solidFill>
                <a:latin typeface="华文中宋" panose="02010600040101010101" pitchFamily="2" charset="-122"/>
                <a:ea typeface="华文中宋" panose="02010600040101010101" pitchFamily="2" charset="-122"/>
                <a:sym typeface="Symbol" panose="05050102010706020507" pitchFamily="18" charset="2"/>
              </a:rPr>
              <a:t>插入方法</a:t>
            </a:r>
          </a:p>
          <a:p>
            <a:pPr marL="1333500" lvl="2">
              <a:spcBef>
                <a:spcPct val="0"/>
              </a:spcBef>
              <a:buFontTx/>
              <a:buNone/>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1）在有序区中进行对分查找，以确定插入的位置（算法见书）</a:t>
            </a:r>
            <a:endParaRPr lang="en-US" altLang="zh-CN" sz="2000" dirty="0">
              <a:latin typeface="华文中宋" panose="02010600040101010101" pitchFamily="2" charset="-122"/>
              <a:ea typeface="华文中宋" panose="02010600040101010101" pitchFamily="2" charset="-122"/>
              <a:sym typeface="Symbol" panose="05050102010706020507" pitchFamily="18" charset="2"/>
            </a:endParaRPr>
          </a:p>
          <a:p>
            <a:pPr lvl="3"/>
            <a:r>
              <a:rPr lang="zh-CN" altLang="en-US" dirty="0">
                <a:latin typeface="华文中宋" panose="02010600040101010101" pitchFamily="2" charset="-122"/>
                <a:ea typeface="华文中宋" panose="02010600040101010101" pitchFamily="2" charset="-122"/>
              </a:rPr>
              <a:t>“</a:t>
            </a:r>
            <a:r>
              <a:rPr lang="en-US" altLang="zh-CN" dirty="0">
                <a:solidFill>
                  <a:srgbClr val="FF0000"/>
                </a:solidFill>
                <a:latin typeface="华文中宋" panose="02010600040101010101" pitchFamily="2" charset="-122"/>
                <a:ea typeface="华文中宋" panose="02010600040101010101" pitchFamily="2" charset="-122"/>
              </a:rPr>
              <a:t>&gt;=</a:t>
            </a:r>
            <a:r>
              <a:rPr lang="zh-CN" altLang="en-US" dirty="0">
                <a:latin typeface="华文中宋" panose="02010600040101010101" pitchFamily="2" charset="-122"/>
                <a:ea typeface="华文中宋" panose="02010600040101010101" pitchFamily="2" charset="-122"/>
              </a:rPr>
              <a:t>”中间记录时，在后部表中继续查找（找到相等的也不停）</a:t>
            </a:r>
            <a:endParaRPr lang="en-US" altLang="zh-CN" dirty="0">
              <a:latin typeface="华文中宋" panose="02010600040101010101" pitchFamily="2" charset="-122"/>
              <a:ea typeface="华文中宋" panose="02010600040101010101" pitchFamily="2" charset="-122"/>
            </a:endParaRPr>
          </a:p>
          <a:p>
            <a:pPr marL="2482850" lvl="4" indent="0">
              <a:buFontTx/>
              <a:buNone/>
            </a:pPr>
            <a:r>
              <a:rPr lang="zh-CN" altLang="en-US" sz="1600" dirty="0">
                <a:solidFill>
                  <a:srgbClr val="FF0000"/>
                </a:solidFill>
                <a:latin typeface="华文中宋" panose="02010600040101010101" pitchFamily="2" charset="-122"/>
                <a:ea typeface="华文中宋" panose="02010600040101010101" pitchFamily="2" charset="-122"/>
              </a:rPr>
              <a:t>（好处：当有多条记录的关键字相等时，总是插入到最后的位置，这样算法是稳定的）</a:t>
            </a:r>
            <a:endParaRPr lang="en-US" altLang="zh-CN" sz="1600" dirty="0">
              <a:solidFill>
                <a:srgbClr val="FF0000"/>
              </a:solidFill>
              <a:latin typeface="华文中宋" panose="02010600040101010101" pitchFamily="2" charset="-122"/>
              <a:ea typeface="华文中宋" panose="02010600040101010101" pitchFamily="2" charset="-122"/>
            </a:endParaRPr>
          </a:p>
          <a:p>
            <a:pPr lvl="3"/>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&lt;</a:t>
            </a:r>
            <a:r>
              <a:rPr lang="zh-CN" altLang="en-US" dirty="0">
                <a:latin typeface="华文中宋" panose="02010600040101010101" pitchFamily="2" charset="-122"/>
                <a:ea typeface="华文中宋" panose="02010600040101010101" pitchFamily="2" charset="-122"/>
              </a:rPr>
              <a:t>”中间记录时，在前部表中继续查找；</a:t>
            </a:r>
            <a:endParaRPr lang="en-US" altLang="zh-CN" dirty="0">
              <a:latin typeface="华文中宋" panose="02010600040101010101" pitchFamily="2" charset="-122"/>
              <a:ea typeface="华文中宋" panose="02010600040101010101" pitchFamily="2" charset="-122"/>
            </a:endParaRPr>
          </a:p>
          <a:p>
            <a:pPr lvl="3"/>
            <a:r>
              <a:rPr lang="zh-CN" altLang="en-US" dirty="0">
                <a:latin typeface="华文中宋" panose="02010600040101010101" pitchFamily="2" charset="-122"/>
                <a:ea typeface="华文中宋" panose="02010600040101010101" pitchFamily="2" charset="-122"/>
              </a:rPr>
              <a:t>结束（</a:t>
            </a:r>
            <a:r>
              <a:rPr lang="en-US" altLang="zh-CN" dirty="0">
                <a:latin typeface="华文中宋" panose="02010600040101010101" pitchFamily="2" charset="-122"/>
                <a:ea typeface="华文中宋" panose="02010600040101010101" pitchFamily="2" charset="-122"/>
              </a:rPr>
              <a:t>Low&gt;High</a:t>
            </a:r>
            <a:r>
              <a:rPr lang="zh-CN" altLang="en-US" dirty="0">
                <a:latin typeface="华文中宋" panose="02010600040101010101" pitchFamily="2" charset="-122"/>
                <a:ea typeface="华文中宋" panose="02010600040101010101" pitchFamily="2" charset="-122"/>
              </a:rPr>
              <a:t>）时，后移</a:t>
            </a:r>
            <a:r>
              <a:rPr lang="en-US" altLang="zh-CN" dirty="0">
                <a:latin typeface="华文中宋" panose="02010600040101010101" pitchFamily="2" charset="-122"/>
                <a:ea typeface="华文中宋" panose="02010600040101010101" pitchFamily="2" charset="-122"/>
              </a:rPr>
              <a:t>Low</a:t>
            </a:r>
            <a:r>
              <a:rPr lang="zh-CN" altLang="en-US" dirty="0">
                <a:latin typeface="华文中宋" panose="02010600040101010101" pitchFamily="2" charset="-122"/>
                <a:ea typeface="华文中宋" panose="02010600040101010101" pitchFamily="2" charset="-122"/>
              </a:rPr>
              <a:t>及以后的记录，在</a:t>
            </a:r>
            <a:r>
              <a:rPr lang="en-US" altLang="zh-CN" dirty="0">
                <a:latin typeface="华文中宋" panose="02010600040101010101" pitchFamily="2" charset="-122"/>
                <a:ea typeface="华文中宋" panose="02010600040101010101" pitchFamily="2" charset="-122"/>
              </a:rPr>
              <a:t>Low</a:t>
            </a:r>
            <a:r>
              <a:rPr lang="zh-CN" altLang="en-US" dirty="0">
                <a:latin typeface="华文中宋" panose="02010600040101010101" pitchFamily="2" charset="-122"/>
                <a:ea typeface="华文中宋" panose="02010600040101010101" pitchFamily="2" charset="-122"/>
              </a:rPr>
              <a:t>处插入监视哨的记录。</a:t>
            </a:r>
            <a:endParaRPr lang="zh-CN" altLang="en-US" dirty="0">
              <a:latin typeface="华文中宋" panose="02010600040101010101" pitchFamily="2" charset="-122"/>
              <a:ea typeface="华文中宋" panose="02010600040101010101" pitchFamily="2" charset="-122"/>
              <a:sym typeface="Symbol" panose="05050102010706020507" pitchFamily="18" charset="2"/>
            </a:endParaRPr>
          </a:p>
          <a:p>
            <a:pPr marL="1333500" lvl="2">
              <a:spcBef>
                <a:spcPct val="0"/>
              </a:spcBef>
              <a:buFontTx/>
              <a:buNone/>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2）移动记录腾出空间</a:t>
            </a:r>
          </a:p>
          <a:p>
            <a:pPr marL="1333500" lvl="2">
              <a:spcBef>
                <a:spcPct val="0"/>
              </a:spcBef>
              <a:buFontTx/>
              <a:buNone/>
            </a:pPr>
            <a:r>
              <a:rPr lang="zh-CN" altLang="en-US" sz="2000" dirty="0">
                <a:latin typeface="华文中宋" panose="02010600040101010101" pitchFamily="2" charset="-122"/>
                <a:ea typeface="华文中宋" panose="02010600040101010101" pitchFamily="2" charset="-122"/>
                <a:sym typeface="Symbol" panose="05050102010706020507" pitchFamily="18" charset="2"/>
              </a:rPr>
              <a:t>3）插入相应关键字的记录</a:t>
            </a:r>
          </a:p>
          <a:p>
            <a:pPr marL="862013" lvl="1">
              <a:spcBef>
                <a:spcPct val="0"/>
              </a:spcBef>
            </a:pPr>
            <a:r>
              <a:rPr lang="zh-CN" altLang="en-US" sz="2400" dirty="0">
                <a:latin typeface="华文中宋" panose="02010600040101010101" pitchFamily="2" charset="-122"/>
                <a:ea typeface="华文中宋" panose="02010600040101010101" pitchFamily="2" charset="-122"/>
                <a:sym typeface="Symbol" panose="05050102010706020507" pitchFamily="18" charset="2"/>
              </a:rPr>
              <a:t>比较次数比线性插入要少</a:t>
            </a:r>
            <a:endParaRPr lang="en-US" altLang="zh-CN" sz="2400" dirty="0">
              <a:latin typeface="华文中宋" panose="02010600040101010101" pitchFamily="2" charset="-122"/>
              <a:ea typeface="华文中宋" panose="02010600040101010101" pitchFamily="2" charset="-122"/>
              <a:sym typeface="Symbol" panose="05050102010706020507" pitchFamily="18" charset="2"/>
            </a:endParaRPr>
          </a:p>
        </p:txBody>
      </p:sp>
      <p:sp>
        <p:nvSpPr>
          <p:cNvPr id="76802" name="灯片编号占位符 5">
            <a:extLst>
              <a:ext uri="{FF2B5EF4-FFF2-40B4-BE49-F238E27FC236}">
                <a16:creationId xmlns:a16="http://schemas.microsoft.com/office/drawing/2014/main" id="{E8E3AE70-A9C7-4800-8706-49776F09CBC3}"/>
              </a:ext>
            </a:extLst>
          </p:cNvPr>
          <p:cNvSpPr>
            <a:spLocks noGrp="1"/>
          </p:cNvSpPr>
          <p:nvPr>
            <p:ph type="sldNum" sz="quarter" idx="12"/>
          </p:nvPr>
        </p:nvSpPr>
        <p:spPr>
          <a:xfrm>
            <a:off x="6553200" y="6448251"/>
            <a:ext cx="2133600" cy="3651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06A07FE0-3866-418C-9B58-C0B02FD32437}" type="slidenum">
              <a:rPr lang="zh-CN" altLang="en-US" sz="1400" b="0">
                <a:latin typeface="Arial" panose="020B0604020202020204" pitchFamily="34" charset="0"/>
              </a:rPr>
              <a:pPr>
                <a:spcBef>
                  <a:spcPct val="0"/>
                </a:spcBef>
                <a:buFontTx/>
                <a:buNone/>
              </a:pPr>
              <a:t>38</a:t>
            </a:fld>
            <a:endParaRPr lang="en-US" altLang="zh-CN" sz="1400" b="0">
              <a:latin typeface="Times New Roman" panose="02020603050405020304" pitchFamily="18" charset="0"/>
            </a:endParaRPr>
          </a:p>
        </p:txBody>
      </p:sp>
      <p:grpSp>
        <p:nvGrpSpPr>
          <p:cNvPr id="76805" name="Group 4">
            <a:extLst>
              <a:ext uri="{FF2B5EF4-FFF2-40B4-BE49-F238E27FC236}">
                <a16:creationId xmlns:a16="http://schemas.microsoft.com/office/drawing/2014/main" id="{7806F990-C415-441F-A029-BB8441A6BA1D}"/>
              </a:ext>
            </a:extLst>
          </p:cNvPr>
          <p:cNvGrpSpPr>
            <a:grpSpLocks/>
          </p:cNvGrpSpPr>
          <p:nvPr/>
        </p:nvGrpSpPr>
        <p:grpSpPr bwMode="auto">
          <a:xfrm>
            <a:off x="4540250" y="3949526"/>
            <a:ext cx="4495800" cy="2667000"/>
            <a:chOff x="2185" y="2014"/>
            <a:chExt cx="3335" cy="1923"/>
          </a:xfrm>
        </p:grpSpPr>
        <p:graphicFrame>
          <p:nvGraphicFramePr>
            <p:cNvPr id="76806" name="Object 5">
              <a:extLst>
                <a:ext uri="{FF2B5EF4-FFF2-40B4-BE49-F238E27FC236}">
                  <a16:creationId xmlns:a16="http://schemas.microsoft.com/office/drawing/2014/main" id="{0339D15A-C587-4DA9-A51E-ADF8EC4EE790}"/>
                </a:ext>
              </a:extLst>
            </p:cNvPr>
            <p:cNvGraphicFramePr>
              <a:graphicFrameLocks noChangeAspect="1"/>
            </p:cNvGraphicFramePr>
            <p:nvPr/>
          </p:nvGraphicFramePr>
          <p:xfrm>
            <a:off x="2185" y="2014"/>
            <a:ext cx="3335" cy="1923"/>
          </p:xfrm>
          <a:graphic>
            <a:graphicData uri="http://schemas.openxmlformats.org/presentationml/2006/ole">
              <mc:AlternateContent xmlns:mc="http://schemas.openxmlformats.org/markup-compatibility/2006">
                <mc:Choice xmlns:v="urn:schemas-microsoft-com:vml" Requires="v">
                  <p:oleObj spid="_x0000_s12340" name="Equation" r:id="rId4" imgW="2095659" imgH="1276492" progId="Equation.DSMT4">
                    <p:embed/>
                  </p:oleObj>
                </mc:Choice>
                <mc:Fallback>
                  <p:oleObj name="Equation" r:id="rId4" imgW="2095659" imgH="1276492" progId="Equation.DSMT4">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85" y="2014"/>
                          <a:ext cx="3335" cy="1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6807" name="Line 6">
              <a:extLst>
                <a:ext uri="{FF2B5EF4-FFF2-40B4-BE49-F238E27FC236}">
                  <a16:creationId xmlns:a16="http://schemas.microsoft.com/office/drawing/2014/main" id="{472C0F03-1479-4F4E-8DB2-D142CD04E518}"/>
                </a:ext>
              </a:extLst>
            </p:cNvPr>
            <p:cNvSpPr>
              <a:spLocks noChangeShapeType="1"/>
            </p:cNvSpPr>
            <p:nvPr/>
          </p:nvSpPr>
          <p:spPr bwMode="auto">
            <a:xfrm>
              <a:off x="2340" y="2306"/>
              <a:ext cx="318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08" name="Line 7">
              <a:extLst>
                <a:ext uri="{FF2B5EF4-FFF2-40B4-BE49-F238E27FC236}">
                  <a16:creationId xmlns:a16="http://schemas.microsoft.com/office/drawing/2014/main" id="{C9630E16-DED3-4BD0-9221-E2058A9A7E37}"/>
                </a:ext>
              </a:extLst>
            </p:cNvPr>
            <p:cNvSpPr>
              <a:spLocks noChangeShapeType="1"/>
            </p:cNvSpPr>
            <p:nvPr/>
          </p:nvSpPr>
          <p:spPr bwMode="auto">
            <a:xfrm>
              <a:off x="2679" y="2056"/>
              <a:ext cx="0" cy="175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09" name="Line 8">
              <a:extLst>
                <a:ext uri="{FF2B5EF4-FFF2-40B4-BE49-F238E27FC236}">
                  <a16:creationId xmlns:a16="http://schemas.microsoft.com/office/drawing/2014/main" id="{F9A2BE59-78D9-48E6-B6CA-E052ACB41856}"/>
                </a:ext>
              </a:extLst>
            </p:cNvPr>
            <p:cNvSpPr>
              <a:spLocks noChangeShapeType="1"/>
            </p:cNvSpPr>
            <p:nvPr/>
          </p:nvSpPr>
          <p:spPr bwMode="auto">
            <a:xfrm>
              <a:off x="2832" y="2616"/>
              <a:ext cx="336"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10" name="Line 9">
              <a:extLst>
                <a:ext uri="{FF2B5EF4-FFF2-40B4-BE49-F238E27FC236}">
                  <a16:creationId xmlns:a16="http://schemas.microsoft.com/office/drawing/2014/main" id="{B118E42A-9763-46A6-92E8-DA8547CC45BC}"/>
                </a:ext>
              </a:extLst>
            </p:cNvPr>
            <p:cNvSpPr>
              <a:spLocks noChangeShapeType="1"/>
            </p:cNvSpPr>
            <p:nvPr/>
          </p:nvSpPr>
          <p:spPr bwMode="auto">
            <a:xfrm>
              <a:off x="2928" y="2928"/>
              <a:ext cx="768"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11" name="Line 10">
              <a:extLst>
                <a:ext uri="{FF2B5EF4-FFF2-40B4-BE49-F238E27FC236}">
                  <a16:creationId xmlns:a16="http://schemas.microsoft.com/office/drawing/2014/main" id="{0A5E52A6-A598-4ED0-B524-316B378C5161}"/>
                </a:ext>
              </a:extLst>
            </p:cNvPr>
            <p:cNvSpPr>
              <a:spLocks noChangeShapeType="1"/>
            </p:cNvSpPr>
            <p:nvPr/>
          </p:nvSpPr>
          <p:spPr bwMode="auto">
            <a:xfrm flipV="1">
              <a:off x="2928" y="3246"/>
              <a:ext cx="1360"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12" name="Line 11">
              <a:extLst>
                <a:ext uri="{FF2B5EF4-FFF2-40B4-BE49-F238E27FC236}">
                  <a16:creationId xmlns:a16="http://schemas.microsoft.com/office/drawing/2014/main" id="{FF959AED-460C-4A06-9EF2-AE606CCDD8EF}"/>
                </a:ext>
              </a:extLst>
            </p:cNvPr>
            <p:cNvSpPr>
              <a:spLocks noChangeShapeType="1"/>
            </p:cNvSpPr>
            <p:nvPr/>
          </p:nvSpPr>
          <p:spPr bwMode="auto">
            <a:xfrm>
              <a:off x="2916" y="3564"/>
              <a:ext cx="1927"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13" name="Line 12">
              <a:extLst>
                <a:ext uri="{FF2B5EF4-FFF2-40B4-BE49-F238E27FC236}">
                  <a16:creationId xmlns:a16="http://schemas.microsoft.com/office/drawing/2014/main" id="{BB433134-CFBA-4581-B1B2-E2A1330536CB}"/>
                </a:ext>
              </a:extLst>
            </p:cNvPr>
            <p:cNvSpPr>
              <a:spLocks noChangeShapeType="1"/>
            </p:cNvSpPr>
            <p:nvPr/>
          </p:nvSpPr>
          <p:spPr bwMode="auto">
            <a:xfrm>
              <a:off x="2928" y="3882"/>
              <a:ext cx="2494" cy="0"/>
            </a:xfrm>
            <a:prstGeom prst="line">
              <a:avLst/>
            </a:prstGeom>
            <a:noFill/>
            <a:ln w="28575">
              <a:solidFill>
                <a:schemeClr val="hlink"/>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14" name="Line 13">
              <a:extLst>
                <a:ext uri="{FF2B5EF4-FFF2-40B4-BE49-F238E27FC236}">
                  <a16:creationId xmlns:a16="http://schemas.microsoft.com/office/drawing/2014/main" id="{69CAA366-4D59-4356-B31D-169DDDBC2C84}"/>
                </a:ext>
              </a:extLst>
            </p:cNvPr>
            <p:cNvSpPr>
              <a:spLocks noChangeShapeType="1"/>
            </p:cNvSpPr>
            <p:nvPr/>
          </p:nvSpPr>
          <p:spPr bwMode="auto">
            <a:xfrm>
              <a:off x="3449" y="2616"/>
              <a:ext cx="1927"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15" name="Line 14">
              <a:extLst>
                <a:ext uri="{FF2B5EF4-FFF2-40B4-BE49-F238E27FC236}">
                  <a16:creationId xmlns:a16="http://schemas.microsoft.com/office/drawing/2014/main" id="{897364FF-1D90-4417-B990-572EC34268A2}"/>
                </a:ext>
              </a:extLst>
            </p:cNvPr>
            <p:cNvSpPr>
              <a:spLocks noChangeShapeType="1"/>
            </p:cNvSpPr>
            <p:nvPr/>
          </p:nvSpPr>
          <p:spPr bwMode="auto">
            <a:xfrm flipV="1">
              <a:off x="4010" y="2928"/>
              <a:ext cx="136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16" name="Line 15">
              <a:extLst>
                <a:ext uri="{FF2B5EF4-FFF2-40B4-BE49-F238E27FC236}">
                  <a16:creationId xmlns:a16="http://schemas.microsoft.com/office/drawing/2014/main" id="{740617AD-D302-49EB-9B61-F526E93BE86C}"/>
                </a:ext>
              </a:extLst>
            </p:cNvPr>
            <p:cNvSpPr>
              <a:spLocks noChangeShapeType="1"/>
            </p:cNvSpPr>
            <p:nvPr/>
          </p:nvSpPr>
          <p:spPr bwMode="auto">
            <a:xfrm>
              <a:off x="4608" y="3246"/>
              <a:ext cx="768"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817" name="Line 16">
              <a:extLst>
                <a:ext uri="{FF2B5EF4-FFF2-40B4-BE49-F238E27FC236}">
                  <a16:creationId xmlns:a16="http://schemas.microsoft.com/office/drawing/2014/main" id="{74080860-A5D3-453B-BE10-75318C452AD3}"/>
                </a:ext>
              </a:extLst>
            </p:cNvPr>
            <p:cNvSpPr>
              <a:spLocks noChangeShapeType="1"/>
            </p:cNvSpPr>
            <p:nvPr/>
          </p:nvSpPr>
          <p:spPr bwMode="auto">
            <a:xfrm>
              <a:off x="5161" y="3564"/>
              <a:ext cx="227"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20" name="Rectangle 2">
            <a:extLst>
              <a:ext uri="{FF2B5EF4-FFF2-40B4-BE49-F238E27FC236}">
                <a16:creationId xmlns:a16="http://schemas.microsoft.com/office/drawing/2014/main" id="{5E936763-4E82-46B8-9F16-1C394A380510}"/>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Rectangle 3">
            <a:extLst>
              <a:ext uri="{FF2B5EF4-FFF2-40B4-BE49-F238E27FC236}">
                <a16:creationId xmlns:a16="http://schemas.microsoft.com/office/drawing/2014/main" id="{BC61166C-F1E9-4259-BEB4-0DA84257A9A4}"/>
              </a:ext>
            </a:extLst>
          </p:cNvPr>
          <p:cNvSpPr>
            <a:spLocks noGrp="1" noChangeArrowheads="1"/>
          </p:cNvSpPr>
          <p:nvPr>
            <p:ph idx="1"/>
          </p:nvPr>
        </p:nvSpPr>
        <p:spPr>
          <a:xfrm>
            <a:off x="107950" y="1290215"/>
            <a:ext cx="9036050" cy="5091113"/>
          </a:xfrm>
        </p:spPr>
        <p:txBody>
          <a:bodyPr/>
          <a:lstStyle/>
          <a:p>
            <a:pPr marL="285750" indent="-285750">
              <a:spcBef>
                <a:spcPct val="0"/>
              </a:spcBef>
              <a:defRPr/>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插入排序</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r>
              <a:rPr lang="zh-CN" altLang="en-US" sz="24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算法分析</a:t>
            </a:r>
          </a:p>
          <a:p>
            <a:pPr marL="862013" lvl="1">
              <a:spcBef>
                <a:spcPct val="0"/>
              </a:spcBef>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线性插入</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marL="1262063" lvl="2">
              <a:spcBef>
                <a:spcPct val="0"/>
              </a:spcBef>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最坏比较次数</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(n-1)*(n+2)/2</a:t>
            </a:r>
          </a:p>
          <a:p>
            <a:pPr marL="1262063" lvl="2">
              <a:spcBef>
                <a:spcPct val="0"/>
              </a:spcBef>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最坏移动次数</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(n-1)*(n+4)/2</a:t>
            </a:r>
          </a:p>
          <a:p>
            <a:pPr marL="1262063" lvl="2">
              <a:spcBef>
                <a:spcPct val="0"/>
              </a:spcBef>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时间复杂度：</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O(n</a:t>
            </a:r>
            <a:r>
              <a:rPr lang="en-US" altLang="zh-CN" baseline="30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2</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marL="862013" lvl="1">
              <a:spcBef>
                <a:spcPct val="0"/>
              </a:spcBef>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对半插入</a:t>
            </a:r>
            <a:endPar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marL="1262063" lvl="2">
              <a:spcBef>
                <a:spcPct val="0"/>
              </a:spcBef>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比较次数比线性插入少：</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O(nlog</a:t>
            </a:r>
            <a:r>
              <a:rPr lang="en-US" altLang="zh-CN" baseline="-25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2</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n)</a:t>
            </a:r>
          </a:p>
          <a:p>
            <a:pPr marL="1262063" lvl="2">
              <a:spcBef>
                <a:spcPct val="0"/>
              </a:spcBef>
              <a:defRPr/>
            </a:pPr>
            <a:r>
              <a:rPr lang="zh-CN" altLang="en-US" dirty="0">
                <a:solidFill>
                  <a:schemeClr val="accent3">
                    <a:lumMod val="50000"/>
                  </a:schemeClr>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移动次数与线性插入相同</a:t>
            </a:r>
            <a:endParaRPr lang="en-US" altLang="zh-CN" dirty="0">
              <a:solidFill>
                <a:schemeClr val="accent3">
                  <a:lumMod val="50000"/>
                </a:schemeClr>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marL="1262063" lvl="2">
              <a:spcBef>
                <a:spcPct val="0"/>
              </a:spcBef>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时间复杂度：</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O(n</a:t>
            </a:r>
            <a:r>
              <a:rPr lang="en-US" altLang="zh-CN" baseline="30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2</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marL="1719263" lvl="3">
              <a:spcBef>
                <a:spcPct val="0"/>
              </a:spcBef>
              <a:defRPr/>
            </a:pPr>
            <a:endParaRPr lang="en-US" altLang="zh-CN" sz="16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78850" name="灯片编号占位符 5">
            <a:extLst>
              <a:ext uri="{FF2B5EF4-FFF2-40B4-BE49-F238E27FC236}">
                <a16:creationId xmlns:a16="http://schemas.microsoft.com/office/drawing/2014/main" id="{452C58E8-D111-4537-9A87-0A4918D5E95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414E09DC-A5C5-4E53-8023-91F2105F6556}" type="slidenum">
              <a:rPr lang="zh-CN" altLang="en-US" sz="1400" b="0">
                <a:latin typeface="Arial" panose="020B0604020202020204" pitchFamily="34" charset="0"/>
              </a:rPr>
              <a:pPr>
                <a:spcBef>
                  <a:spcPct val="0"/>
                </a:spcBef>
                <a:buFontTx/>
                <a:buNone/>
              </a:pPr>
              <a:t>39</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3FFF1BA6-41E4-4ED4-BC95-ED34A351BB9E}"/>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534" name="Object 18">
            <a:extLst>
              <a:ext uri="{FF2B5EF4-FFF2-40B4-BE49-F238E27FC236}">
                <a16:creationId xmlns:a16="http://schemas.microsoft.com/office/drawing/2014/main" id="{394C8DD2-264C-46BE-B88A-76F4E019C08F}"/>
              </a:ext>
            </a:extLst>
          </p:cNvPr>
          <p:cNvGraphicFramePr>
            <a:graphicFrameLocks noGrp="1" noChangeAspect="1"/>
          </p:cNvGraphicFramePr>
          <p:nvPr>
            <p:ph idx="1"/>
            <p:extLst>
              <p:ext uri="{D42A27DB-BD31-4B8C-83A1-F6EECF244321}">
                <p14:modId xmlns:p14="http://schemas.microsoft.com/office/powerpoint/2010/main" val="2733339107"/>
              </p:ext>
            </p:extLst>
          </p:nvPr>
        </p:nvGraphicFramePr>
        <p:xfrm>
          <a:off x="2530475" y="5011514"/>
          <a:ext cx="1836738" cy="793750"/>
        </p:xfrm>
        <a:graphic>
          <a:graphicData uri="http://schemas.openxmlformats.org/presentationml/2006/ole">
            <mc:AlternateContent xmlns:mc="http://schemas.openxmlformats.org/markup-compatibility/2006">
              <mc:Choice xmlns:v="urn:schemas-microsoft-com:vml" Requires="v">
                <p:oleObj spid="_x0000_s1075" name="Equation" r:id="rId3" imgW="838055" imgH="361783" progId="Equation.DSMT4">
                  <p:embed/>
                </p:oleObj>
              </mc:Choice>
              <mc:Fallback>
                <p:oleObj name="Equation" r:id="rId3" imgW="838055" imgH="361783" progId="Equation.DSMT4">
                  <p:embed/>
                  <p:pic>
                    <p:nvPicPr>
                      <p:cNvPr id="0" name="Object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30475" y="5011514"/>
                        <a:ext cx="1836738" cy="79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2530" name="灯片编号占位符 5">
            <a:extLst>
              <a:ext uri="{FF2B5EF4-FFF2-40B4-BE49-F238E27FC236}">
                <a16:creationId xmlns:a16="http://schemas.microsoft.com/office/drawing/2014/main" id="{34812DFE-86BF-4CCA-ADA9-BDFEDD991FB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B8895A55-AF3F-4665-9359-84A6DA8F6039}" type="slidenum">
              <a:rPr lang="zh-CN" altLang="en-US" sz="1400" b="0">
                <a:latin typeface="Arial" panose="020B0604020202020204" pitchFamily="34" charset="0"/>
              </a:rPr>
              <a:pPr>
                <a:spcBef>
                  <a:spcPct val="0"/>
                </a:spcBef>
                <a:buFontTx/>
                <a:buNone/>
              </a:pPr>
              <a:t>4</a:t>
            </a:fld>
            <a:endParaRPr lang="en-US" altLang="zh-CN" sz="1400" b="0">
              <a:latin typeface="Times New Roman" panose="02020603050405020304" pitchFamily="18" charset="0"/>
            </a:endParaRPr>
          </a:p>
        </p:txBody>
      </p:sp>
      <p:sp>
        <p:nvSpPr>
          <p:cNvPr id="22532" name="Rectangle 23">
            <a:extLst>
              <a:ext uri="{FF2B5EF4-FFF2-40B4-BE49-F238E27FC236}">
                <a16:creationId xmlns:a16="http://schemas.microsoft.com/office/drawing/2014/main" id="{024A4C21-9D06-4AAB-B393-6232D7F7E69A}"/>
              </a:ext>
            </a:extLst>
          </p:cNvPr>
          <p:cNvSpPr>
            <a:spLocks noGrp="1" noChangeArrowheads="1"/>
          </p:cNvSpPr>
          <p:nvPr>
            <p:ph type="body" idx="4294967295"/>
          </p:nvPr>
        </p:nvSpPr>
        <p:spPr>
          <a:xfrm>
            <a:off x="0" y="1201564"/>
            <a:ext cx="8888413" cy="5611812"/>
          </a:xfrm>
        </p:spPr>
        <p:txBody>
          <a:bodyPr/>
          <a:lstStyle/>
          <a:p>
            <a:pPr>
              <a:lnSpc>
                <a:spcPct val="90000"/>
              </a:lnSpc>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查找的定义</a:t>
            </a:r>
            <a:endParaRPr lang="en-US" altLang="zh-CN" sz="28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给定一个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值</a:t>
            </a: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在含有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n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行记录的数据表中搜索</a:t>
            </a: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寻找一个关键字等于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的记录</a:t>
            </a: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如果找到，就输出该记录</a:t>
            </a: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如果没找到，就输出查找失败信息</a:t>
            </a:r>
          </a:p>
          <a:p>
            <a:pPr>
              <a:lnSpc>
                <a:spcPct val="90000"/>
              </a:lnSpc>
            </a:pPr>
            <a:r>
              <a:rPr lang="zh-CN" altLang="en-US" sz="28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平均查找长度</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2800" dirty="0" err="1">
                <a:latin typeface="Times New Roman" panose="02020603050405020304" pitchFamily="18" charset="0"/>
                <a:ea typeface="华文中宋" panose="02010600040101010101" pitchFamily="2" charset="-122"/>
                <a:cs typeface="Times New Roman" panose="02020603050405020304" pitchFamily="18" charset="0"/>
              </a:rPr>
              <a:t>ASL，Average</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 Search Length）</a:t>
            </a: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一次查找所需的比较次数 用统计学的数学期望来评估。</a:t>
            </a: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称为平均查找长度。作为评价算法好坏的一个标准。</a:t>
            </a:r>
          </a:p>
          <a:p>
            <a:pPr lvl="2">
              <a:lnSpc>
                <a:spcPct val="90000"/>
              </a:lnSpc>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90000"/>
              </a:lnSpc>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endParaRPr>
          </a:p>
          <a:p>
            <a:pPr lvl="2">
              <a:lnSpc>
                <a:spcPct val="90000"/>
              </a:lnSpc>
            </a:pP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endParaRPr>
          </a:p>
          <a:p>
            <a:pPr lvl="1">
              <a:lnSpc>
                <a:spcPct val="90000"/>
              </a:lnSpc>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Pi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查找第 </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个记录的概率</a:t>
            </a:r>
          </a:p>
          <a:p>
            <a:pPr lvl="1">
              <a:lnSpc>
                <a:spcPct val="90000"/>
              </a:lnSpc>
            </a:pP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Ci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是找到第 </a:t>
            </a:r>
            <a:r>
              <a:rPr lang="en-US" altLang="zh-CN" sz="2400"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个记录所经历的比较次数</a:t>
            </a:r>
          </a:p>
        </p:txBody>
      </p:sp>
      <p:grpSp>
        <p:nvGrpSpPr>
          <p:cNvPr id="22533" name="Group 20">
            <a:extLst>
              <a:ext uri="{FF2B5EF4-FFF2-40B4-BE49-F238E27FC236}">
                <a16:creationId xmlns:a16="http://schemas.microsoft.com/office/drawing/2014/main" id="{BA44106F-8A2F-49B9-A521-02126F36A983}"/>
              </a:ext>
            </a:extLst>
          </p:cNvPr>
          <p:cNvGrpSpPr>
            <a:grpSpLocks/>
          </p:cNvGrpSpPr>
          <p:nvPr/>
        </p:nvGrpSpPr>
        <p:grpSpPr bwMode="auto">
          <a:xfrm>
            <a:off x="5148064" y="1316930"/>
            <a:ext cx="4049713" cy="1824038"/>
            <a:chOff x="3209" y="1253"/>
            <a:chExt cx="2551" cy="1149"/>
          </a:xfrm>
        </p:grpSpPr>
        <p:sp>
          <p:nvSpPr>
            <p:cNvPr id="22535" name="Oval 6">
              <a:extLst>
                <a:ext uri="{FF2B5EF4-FFF2-40B4-BE49-F238E27FC236}">
                  <a16:creationId xmlns:a16="http://schemas.microsoft.com/office/drawing/2014/main" id="{2D4BCA89-7C4A-4BFD-B3B4-4A2A0B0C303F}"/>
                </a:ext>
              </a:extLst>
            </p:cNvPr>
            <p:cNvSpPr>
              <a:spLocks noChangeArrowheads="1"/>
            </p:cNvSpPr>
            <p:nvPr/>
          </p:nvSpPr>
          <p:spPr bwMode="auto">
            <a:xfrm>
              <a:off x="3925" y="1342"/>
              <a:ext cx="568" cy="355"/>
            </a:xfrm>
            <a:prstGeom prst="ellipse">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2"/>
                  </a:solidFill>
                  <a:latin typeface="华文中宋" panose="02010600040101010101" pitchFamily="2" charset="-122"/>
                  <a:ea typeface="华文中宋" panose="02010600040101010101" pitchFamily="2" charset="-122"/>
                </a:rPr>
                <a:t>查找</a:t>
              </a:r>
            </a:p>
          </p:txBody>
        </p:sp>
        <p:sp>
          <p:nvSpPr>
            <p:cNvPr id="22536" name="Line 7">
              <a:extLst>
                <a:ext uri="{FF2B5EF4-FFF2-40B4-BE49-F238E27FC236}">
                  <a16:creationId xmlns:a16="http://schemas.microsoft.com/office/drawing/2014/main" id="{36569594-D543-4252-9366-D9D7DF01D7E1}"/>
                </a:ext>
              </a:extLst>
            </p:cNvPr>
            <p:cNvSpPr>
              <a:spLocks noChangeShapeType="1"/>
            </p:cNvSpPr>
            <p:nvPr/>
          </p:nvSpPr>
          <p:spPr bwMode="auto">
            <a:xfrm>
              <a:off x="3356" y="1519"/>
              <a:ext cx="569" cy="0"/>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22537" name="Text Box 8">
              <a:extLst>
                <a:ext uri="{FF2B5EF4-FFF2-40B4-BE49-F238E27FC236}">
                  <a16:creationId xmlns:a16="http://schemas.microsoft.com/office/drawing/2014/main" id="{A490961B-BDE2-45A0-BC73-1EB9089EDACE}"/>
                </a:ext>
              </a:extLst>
            </p:cNvPr>
            <p:cNvSpPr txBox="1">
              <a:spLocks noChangeArrowheads="1"/>
            </p:cNvSpPr>
            <p:nvPr/>
          </p:nvSpPr>
          <p:spPr bwMode="auto">
            <a:xfrm>
              <a:off x="3209" y="1340"/>
              <a:ext cx="53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en-US" altLang="zh-CN" sz="1400">
                  <a:solidFill>
                    <a:schemeClr val="tx1"/>
                  </a:solidFill>
                  <a:latin typeface="华文中宋" panose="02010600040101010101" pitchFamily="2" charset="-122"/>
                  <a:ea typeface="华文中宋" panose="02010600040101010101" pitchFamily="2" charset="-122"/>
                </a:rPr>
                <a:t>K (</a:t>
              </a:r>
              <a:r>
                <a:rPr lang="zh-CN" altLang="en-US" sz="1400">
                  <a:solidFill>
                    <a:schemeClr val="tx1"/>
                  </a:solidFill>
                  <a:latin typeface="华文中宋" panose="02010600040101010101" pitchFamily="2" charset="-122"/>
                  <a:ea typeface="华文中宋" panose="02010600040101010101" pitchFamily="2" charset="-122"/>
                </a:rPr>
                <a:t>信息)</a:t>
              </a:r>
            </a:p>
          </p:txBody>
        </p:sp>
        <p:sp>
          <p:nvSpPr>
            <p:cNvPr id="22538" name="Line 9">
              <a:extLst>
                <a:ext uri="{FF2B5EF4-FFF2-40B4-BE49-F238E27FC236}">
                  <a16:creationId xmlns:a16="http://schemas.microsoft.com/office/drawing/2014/main" id="{561E7D81-48FF-4171-87F0-64D5380A43FC}"/>
                </a:ext>
              </a:extLst>
            </p:cNvPr>
            <p:cNvSpPr>
              <a:spLocks noChangeShapeType="1"/>
            </p:cNvSpPr>
            <p:nvPr/>
          </p:nvSpPr>
          <p:spPr bwMode="auto">
            <a:xfrm flipV="1">
              <a:off x="4493" y="1342"/>
              <a:ext cx="571" cy="168"/>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22539" name="Line 10">
              <a:extLst>
                <a:ext uri="{FF2B5EF4-FFF2-40B4-BE49-F238E27FC236}">
                  <a16:creationId xmlns:a16="http://schemas.microsoft.com/office/drawing/2014/main" id="{DA1BC563-8D18-45D8-840A-868684C9CB9D}"/>
                </a:ext>
              </a:extLst>
            </p:cNvPr>
            <p:cNvSpPr>
              <a:spLocks noChangeShapeType="1"/>
            </p:cNvSpPr>
            <p:nvPr/>
          </p:nvSpPr>
          <p:spPr bwMode="auto">
            <a:xfrm>
              <a:off x="4493" y="1510"/>
              <a:ext cx="571" cy="168"/>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22540" name="AutoShape 11">
              <a:extLst>
                <a:ext uri="{FF2B5EF4-FFF2-40B4-BE49-F238E27FC236}">
                  <a16:creationId xmlns:a16="http://schemas.microsoft.com/office/drawing/2014/main" id="{7AB162F2-8734-4106-8FAC-E29F0B2CEAB9}"/>
                </a:ext>
              </a:extLst>
            </p:cNvPr>
            <p:cNvSpPr>
              <a:spLocks noChangeArrowheads="1"/>
            </p:cNvSpPr>
            <p:nvPr/>
          </p:nvSpPr>
          <p:spPr bwMode="auto">
            <a:xfrm>
              <a:off x="4662" y="1453"/>
              <a:ext cx="107" cy="106"/>
            </a:xfrm>
            <a:prstGeom prst="flowChartOr">
              <a:avLst/>
            </a:prstGeom>
            <a:noFill/>
            <a:ln w="2857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华文中宋" panose="02010600040101010101" pitchFamily="2" charset="-122"/>
                <a:ea typeface="华文中宋" panose="02010600040101010101" pitchFamily="2" charset="-122"/>
              </a:endParaRPr>
            </a:p>
          </p:txBody>
        </p:sp>
        <p:sp>
          <p:nvSpPr>
            <p:cNvPr id="22541" name="Text Box 12">
              <a:extLst>
                <a:ext uri="{FF2B5EF4-FFF2-40B4-BE49-F238E27FC236}">
                  <a16:creationId xmlns:a16="http://schemas.microsoft.com/office/drawing/2014/main" id="{85BCAD56-870D-4D94-8402-8FD3B60A047F}"/>
                </a:ext>
              </a:extLst>
            </p:cNvPr>
            <p:cNvSpPr txBox="1">
              <a:spLocks noChangeArrowheads="1"/>
            </p:cNvSpPr>
            <p:nvPr/>
          </p:nvSpPr>
          <p:spPr bwMode="auto">
            <a:xfrm>
              <a:off x="4747" y="1413"/>
              <a:ext cx="21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或</a:t>
              </a:r>
            </a:p>
          </p:txBody>
        </p:sp>
        <p:sp>
          <p:nvSpPr>
            <p:cNvPr id="22542" name="Text Box 13">
              <a:extLst>
                <a:ext uri="{FF2B5EF4-FFF2-40B4-BE49-F238E27FC236}">
                  <a16:creationId xmlns:a16="http://schemas.microsoft.com/office/drawing/2014/main" id="{FC175A5A-6DB0-4D59-85C3-5B585828F40A}"/>
                </a:ext>
              </a:extLst>
            </p:cNvPr>
            <p:cNvSpPr txBox="1">
              <a:spLocks noChangeArrowheads="1"/>
            </p:cNvSpPr>
            <p:nvPr/>
          </p:nvSpPr>
          <p:spPr bwMode="auto">
            <a:xfrm>
              <a:off x="5058" y="1253"/>
              <a:ext cx="53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zh-CN" altLang="en-US" sz="1400">
                  <a:solidFill>
                    <a:schemeClr val="tx1"/>
                  </a:solidFill>
                  <a:latin typeface="华文中宋" panose="02010600040101010101" pitchFamily="2" charset="-122"/>
                  <a:ea typeface="华文中宋" panose="02010600040101010101" pitchFamily="2" charset="-122"/>
                </a:rPr>
                <a:t>没找到</a:t>
              </a:r>
            </a:p>
          </p:txBody>
        </p:sp>
        <p:sp>
          <p:nvSpPr>
            <p:cNvPr id="22543" name="Text Box 14">
              <a:extLst>
                <a:ext uri="{FF2B5EF4-FFF2-40B4-BE49-F238E27FC236}">
                  <a16:creationId xmlns:a16="http://schemas.microsoft.com/office/drawing/2014/main" id="{9631600C-5478-4D2D-8416-25EF23416DBC}"/>
                </a:ext>
              </a:extLst>
            </p:cNvPr>
            <p:cNvSpPr txBox="1">
              <a:spLocks noChangeArrowheads="1"/>
            </p:cNvSpPr>
            <p:nvPr/>
          </p:nvSpPr>
          <p:spPr bwMode="auto">
            <a:xfrm>
              <a:off x="5058" y="1584"/>
              <a:ext cx="702"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r>
                <a:rPr lang="zh-CN" altLang="en-US" sz="1400">
                  <a:solidFill>
                    <a:schemeClr val="tx1"/>
                  </a:solidFill>
                  <a:latin typeface="华文中宋" panose="02010600040101010101" pitchFamily="2" charset="-122"/>
                  <a:ea typeface="华文中宋" panose="02010600040101010101" pitchFamily="2" charset="-122"/>
                </a:rPr>
                <a:t>输出找到</a:t>
              </a:r>
            </a:p>
            <a:p>
              <a:pPr>
                <a:spcBef>
                  <a:spcPct val="0"/>
                </a:spcBef>
                <a:buFontTx/>
                <a:buNone/>
              </a:pPr>
              <a:r>
                <a:rPr lang="zh-CN" altLang="en-US" sz="1400">
                  <a:solidFill>
                    <a:schemeClr val="tx1"/>
                  </a:solidFill>
                  <a:latin typeface="华文中宋" panose="02010600040101010101" pitchFamily="2" charset="-122"/>
                  <a:ea typeface="华文中宋" panose="02010600040101010101" pitchFamily="2" charset="-122"/>
                </a:rPr>
                <a:t>的记录</a:t>
              </a:r>
            </a:p>
          </p:txBody>
        </p:sp>
        <p:sp>
          <p:nvSpPr>
            <p:cNvPr id="22544" name="Line 15">
              <a:extLst>
                <a:ext uri="{FF2B5EF4-FFF2-40B4-BE49-F238E27FC236}">
                  <a16:creationId xmlns:a16="http://schemas.microsoft.com/office/drawing/2014/main" id="{CEC642B2-6B4A-4CB2-AB3B-D0F26444C433}"/>
                </a:ext>
              </a:extLst>
            </p:cNvPr>
            <p:cNvSpPr>
              <a:spLocks noChangeShapeType="1"/>
            </p:cNvSpPr>
            <p:nvPr/>
          </p:nvSpPr>
          <p:spPr bwMode="auto">
            <a:xfrm flipV="1">
              <a:off x="4209" y="1697"/>
              <a:ext cx="0" cy="390"/>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latin typeface="华文中宋" panose="02010600040101010101" pitchFamily="2" charset="-122"/>
                <a:ea typeface="华文中宋" panose="02010600040101010101" pitchFamily="2" charset="-122"/>
              </a:endParaRPr>
            </a:p>
          </p:txBody>
        </p:sp>
        <p:sp>
          <p:nvSpPr>
            <p:cNvPr id="22545" name="AutoShape 16">
              <a:extLst>
                <a:ext uri="{FF2B5EF4-FFF2-40B4-BE49-F238E27FC236}">
                  <a16:creationId xmlns:a16="http://schemas.microsoft.com/office/drawing/2014/main" id="{BFC4ED41-AC62-485C-A965-32D10F354A66}"/>
                </a:ext>
              </a:extLst>
            </p:cNvPr>
            <p:cNvSpPr>
              <a:spLocks noChangeArrowheads="1"/>
            </p:cNvSpPr>
            <p:nvPr/>
          </p:nvSpPr>
          <p:spPr bwMode="auto">
            <a:xfrm>
              <a:off x="3836" y="2083"/>
              <a:ext cx="746" cy="319"/>
            </a:xfrm>
            <a:prstGeom prst="flowChartInputOutpu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华文中宋" panose="02010600040101010101" pitchFamily="2" charset="-122"/>
                  <a:ea typeface="华文中宋" panose="02010600040101010101" pitchFamily="2" charset="-122"/>
                </a:rPr>
                <a:t>数据表</a:t>
              </a:r>
            </a:p>
          </p:txBody>
        </p:sp>
      </p:grpSp>
      <p:sp>
        <p:nvSpPr>
          <p:cNvPr id="20" name="Rectangle 2">
            <a:extLst>
              <a:ext uri="{FF2B5EF4-FFF2-40B4-BE49-F238E27FC236}">
                <a16:creationId xmlns:a16="http://schemas.microsoft.com/office/drawing/2014/main" id="{EDC01215-81B5-4C33-A314-5BC4EC30B396}"/>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Rectangle 18">
            <a:extLst>
              <a:ext uri="{FF2B5EF4-FFF2-40B4-BE49-F238E27FC236}">
                <a16:creationId xmlns:a16="http://schemas.microsoft.com/office/drawing/2014/main" id="{D82E09F3-9CC7-4147-A498-45BA85730C3B}"/>
              </a:ext>
            </a:extLst>
          </p:cNvPr>
          <p:cNvSpPr>
            <a:spLocks noGrp="1" noChangeArrowheads="1"/>
          </p:cNvSpPr>
          <p:nvPr>
            <p:ph idx="1"/>
          </p:nvPr>
        </p:nvSpPr>
        <p:spPr>
          <a:xfrm>
            <a:off x="107950" y="1347936"/>
            <a:ext cx="8763000" cy="5105400"/>
          </a:xfrm>
          <a:noFill/>
        </p:spPr>
        <p:txBody>
          <a:bodyPr/>
          <a:lstStyle/>
          <a:p>
            <a:pPr marL="285750" indent="-285750">
              <a:spcBef>
                <a:spcPct val="0"/>
              </a:spcBef>
            </a:pPr>
            <a:r>
              <a:rPr lang="zh-CN" altLang="en-US" dirty="0">
                <a:latin typeface="华文中宋" panose="02010600040101010101" pitchFamily="2" charset="-122"/>
                <a:ea typeface="华文中宋" panose="02010600040101010101" pitchFamily="2" charset="-122"/>
                <a:sym typeface="Symbol" panose="05050102010706020507" pitchFamily="18" charset="2"/>
              </a:rPr>
              <a:t>交换排序</a:t>
            </a:r>
          </a:p>
          <a:p>
            <a:pPr marL="862013" lvl="1">
              <a:spcBef>
                <a:spcPct val="0"/>
              </a:spcBef>
            </a:pPr>
            <a:r>
              <a:rPr lang="zh-CN" altLang="en-US" dirty="0">
                <a:latin typeface="华文中宋" panose="02010600040101010101" pitchFamily="2" charset="-122"/>
                <a:ea typeface="华文中宋" panose="02010600040101010101" pitchFamily="2" charset="-122"/>
                <a:sym typeface="Symbol" panose="05050102010706020507" pitchFamily="18" charset="2"/>
              </a:rPr>
              <a:t>基本思想：</a:t>
            </a:r>
          </a:p>
          <a:p>
            <a:pPr marL="1333500" lvl="2">
              <a:spcBef>
                <a:spcPct val="0"/>
              </a:spcBef>
            </a:pPr>
            <a:r>
              <a:rPr lang="zh-CN" altLang="en-US" dirty="0">
                <a:solidFill>
                  <a:schemeClr val="tx2"/>
                </a:solidFill>
                <a:latin typeface="华文中宋" panose="02010600040101010101" pitchFamily="2" charset="-122"/>
                <a:ea typeface="华文中宋" panose="02010600040101010101" pitchFamily="2" charset="-122"/>
              </a:rPr>
              <a:t>根据序列中两个关键字的比较结果，来对换在序列中的位置</a:t>
            </a:r>
          </a:p>
          <a:p>
            <a:pPr marL="1333500" lvl="2">
              <a:spcBef>
                <a:spcPct val="0"/>
              </a:spcBef>
            </a:pPr>
            <a:r>
              <a:rPr lang="zh-CN" altLang="en-US" dirty="0">
                <a:solidFill>
                  <a:schemeClr val="tx2"/>
                </a:solidFill>
                <a:latin typeface="华文中宋" panose="02010600040101010101" pitchFamily="2" charset="-122"/>
                <a:ea typeface="华文中宋" panose="02010600040101010101" pitchFamily="2" charset="-122"/>
              </a:rPr>
              <a:t>关键字较大的记录向序列的尾部移动</a:t>
            </a:r>
          </a:p>
          <a:p>
            <a:pPr marL="1333500" lvl="2">
              <a:spcBef>
                <a:spcPct val="0"/>
              </a:spcBef>
            </a:pPr>
            <a:r>
              <a:rPr lang="zh-CN" altLang="en-US" dirty="0">
                <a:solidFill>
                  <a:schemeClr val="tx2"/>
                </a:solidFill>
                <a:latin typeface="华文中宋" panose="02010600040101010101" pitchFamily="2" charset="-122"/>
                <a:ea typeface="华文中宋" panose="02010600040101010101" pitchFamily="2" charset="-122"/>
              </a:rPr>
              <a:t>关键字较小的记录向序列的前部移动</a:t>
            </a:r>
          </a:p>
          <a:p>
            <a:pPr marL="862013" lvl="1">
              <a:spcBef>
                <a:spcPct val="0"/>
              </a:spcBef>
            </a:pPr>
            <a:r>
              <a:rPr lang="zh-CN" altLang="en-US" dirty="0">
                <a:latin typeface="华文中宋" panose="02010600040101010101" pitchFamily="2" charset="-122"/>
                <a:ea typeface="华文中宋" panose="02010600040101010101" pitchFamily="2" charset="-122"/>
                <a:sym typeface="Symbol" panose="05050102010706020507" pitchFamily="18" charset="2"/>
              </a:rPr>
              <a:t>介绍两种交换排序</a:t>
            </a:r>
          </a:p>
          <a:p>
            <a:pPr marL="1333500" lvl="2">
              <a:spcBef>
                <a:spcPct val="0"/>
              </a:spcBef>
              <a:buFontTx/>
              <a:buNone/>
            </a:pPr>
            <a:r>
              <a:rPr lang="zh-CN" altLang="en-US" dirty="0">
                <a:latin typeface="华文中宋" panose="02010600040101010101" pitchFamily="2" charset="-122"/>
                <a:ea typeface="华文中宋" panose="02010600040101010101" pitchFamily="2" charset="-122"/>
                <a:sym typeface="Symbol" panose="05050102010706020507" pitchFamily="18" charset="2"/>
              </a:rPr>
              <a:t>1）冒泡排序</a:t>
            </a:r>
          </a:p>
          <a:p>
            <a:pPr marL="1333500" lvl="2">
              <a:spcBef>
                <a:spcPct val="0"/>
              </a:spcBef>
              <a:buFontTx/>
              <a:buNone/>
            </a:pPr>
            <a:r>
              <a:rPr lang="zh-CN" altLang="en-US" dirty="0">
                <a:latin typeface="华文中宋" panose="02010600040101010101" pitchFamily="2" charset="-122"/>
                <a:ea typeface="华文中宋" panose="02010600040101010101" pitchFamily="2" charset="-122"/>
                <a:sym typeface="Symbol" panose="05050102010706020507" pitchFamily="18" charset="2"/>
              </a:rPr>
              <a:t>2）快速排序</a:t>
            </a:r>
          </a:p>
        </p:txBody>
      </p:sp>
      <p:sp>
        <p:nvSpPr>
          <p:cNvPr id="80898" name="灯片编号占位符 5">
            <a:extLst>
              <a:ext uri="{FF2B5EF4-FFF2-40B4-BE49-F238E27FC236}">
                <a16:creationId xmlns:a16="http://schemas.microsoft.com/office/drawing/2014/main" id="{11A64967-2EC4-49D4-82DE-3FC9D484B6C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AFDC987A-9D4B-4588-8EDF-0B514908E81B}" type="slidenum">
              <a:rPr lang="zh-CN" altLang="en-US" sz="1400" b="0">
                <a:latin typeface="Arial" panose="020B0604020202020204" pitchFamily="34" charset="0"/>
              </a:rPr>
              <a:pPr>
                <a:spcBef>
                  <a:spcPct val="0"/>
                </a:spcBef>
                <a:buFontTx/>
                <a:buNone/>
              </a:pPr>
              <a:t>40</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157CAE70-39C2-4BB5-984E-D9680E9ADEB9}"/>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Rectangle 3">
            <a:extLst>
              <a:ext uri="{FF2B5EF4-FFF2-40B4-BE49-F238E27FC236}">
                <a16:creationId xmlns:a16="http://schemas.microsoft.com/office/drawing/2014/main" id="{DF74F085-31EF-4E5E-8353-B24901329241}"/>
              </a:ext>
            </a:extLst>
          </p:cNvPr>
          <p:cNvSpPr>
            <a:spLocks noGrp="1" noChangeArrowheads="1"/>
          </p:cNvSpPr>
          <p:nvPr>
            <p:ph type="body" sz="half" idx="1"/>
          </p:nvPr>
        </p:nvSpPr>
        <p:spPr>
          <a:xfrm>
            <a:off x="152400" y="1264493"/>
            <a:ext cx="5283200" cy="5476875"/>
          </a:xfrm>
        </p:spPr>
        <p:txBody>
          <a:bodyPr/>
          <a:lstStyle/>
          <a:p>
            <a:pPr>
              <a:lnSpc>
                <a:spcPct val="90000"/>
              </a:lnSpc>
            </a:pPr>
            <a:r>
              <a:rPr lang="zh-CN" altLang="en-US" sz="27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交换排序－冒泡排序</a:t>
            </a:r>
          </a:p>
          <a:p>
            <a:pPr lvl="1">
              <a:lnSpc>
                <a:spcPct val="90000"/>
              </a:lnSpc>
            </a:pPr>
            <a:r>
              <a:rPr lang="zh-CN" altLang="en-US" sz="24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基于交换思想即著名又简单的排序方法</a:t>
            </a: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方法：</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将待排序的元素按关键字顺次两两比较，若不符合次序则交换。</a:t>
            </a: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当某次扫描没有发生交换，则排序完成</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lvl="1">
              <a:lnSpc>
                <a:spcPct val="90000"/>
              </a:lnSpc>
            </a:pP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lvl="1">
              <a:lnSpc>
                <a:spcPct val="90000"/>
              </a:lnSpc>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特点：</a:t>
            </a: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每一趟扫描，关键字大的记录下沉，小的记录上浮，就像气泡一样逐步上升</a:t>
            </a: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最多进行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n-1</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趟扫描</a:t>
            </a:r>
          </a:p>
          <a:p>
            <a:pPr lvl="2">
              <a:lnSpc>
                <a:spcPct val="90000"/>
              </a:lnSpc>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第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次起泡，第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大的元素被换到倒数第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的位置</a:t>
            </a:r>
          </a:p>
        </p:txBody>
      </p:sp>
      <p:sp>
        <p:nvSpPr>
          <p:cNvPr id="81924" name="灯片编号占位符 7">
            <a:extLst>
              <a:ext uri="{FF2B5EF4-FFF2-40B4-BE49-F238E27FC236}">
                <a16:creationId xmlns:a16="http://schemas.microsoft.com/office/drawing/2014/main" id="{26918AB7-0557-437F-A6BE-B2BEDE6C494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90C2F03C-1050-4F4C-B724-9BDD975CF8DC}" type="slidenum">
              <a:rPr lang="zh-CN" altLang="en-US" sz="1400" b="0">
                <a:latin typeface="Arial" panose="020B0604020202020204" pitchFamily="34" charset="0"/>
              </a:rPr>
              <a:pPr>
                <a:spcBef>
                  <a:spcPct val="0"/>
                </a:spcBef>
                <a:buFontTx/>
                <a:buNone/>
              </a:pPr>
              <a:t>41</a:t>
            </a:fld>
            <a:endParaRPr lang="en-US" altLang="zh-CN" sz="1400" b="0">
              <a:latin typeface="Arial" panose="020B0604020202020204" pitchFamily="34" charset="0"/>
            </a:endParaRPr>
          </a:p>
        </p:txBody>
      </p:sp>
      <p:graphicFrame>
        <p:nvGraphicFramePr>
          <p:cNvPr id="120608" name="Group 800">
            <a:extLst>
              <a:ext uri="{FF2B5EF4-FFF2-40B4-BE49-F238E27FC236}">
                <a16:creationId xmlns:a16="http://schemas.microsoft.com/office/drawing/2014/main" id="{87DABB67-1B1E-49AF-B413-47E6A66659DD}"/>
              </a:ext>
            </a:extLst>
          </p:cNvPr>
          <p:cNvGraphicFramePr>
            <a:graphicFrameLocks noGrp="1"/>
          </p:cNvGraphicFramePr>
          <p:nvPr>
            <p:extLst>
              <p:ext uri="{D42A27DB-BD31-4B8C-83A1-F6EECF244321}">
                <p14:modId xmlns:p14="http://schemas.microsoft.com/office/powerpoint/2010/main" val="3472257906"/>
              </p:ext>
            </p:extLst>
          </p:nvPr>
        </p:nvGraphicFramePr>
        <p:xfrm>
          <a:off x="6011863" y="1824062"/>
          <a:ext cx="2984500" cy="4176714"/>
        </p:xfrm>
        <a:graphic>
          <a:graphicData uri="http://schemas.openxmlformats.org/drawingml/2006/table">
            <a:tbl>
              <a:tblPr/>
              <a:tblGrid>
                <a:gridCol w="496887">
                  <a:extLst>
                    <a:ext uri="{9D8B030D-6E8A-4147-A177-3AD203B41FA5}">
                      <a16:colId xmlns:a16="http://schemas.microsoft.com/office/drawing/2014/main" val="20000"/>
                    </a:ext>
                  </a:extLst>
                </a:gridCol>
                <a:gridCol w="498475">
                  <a:extLst>
                    <a:ext uri="{9D8B030D-6E8A-4147-A177-3AD203B41FA5}">
                      <a16:colId xmlns:a16="http://schemas.microsoft.com/office/drawing/2014/main" val="20001"/>
                    </a:ext>
                  </a:extLst>
                </a:gridCol>
                <a:gridCol w="496888">
                  <a:extLst>
                    <a:ext uri="{9D8B030D-6E8A-4147-A177-3AD203B41FA5}">
                      <a16:colId xmlns:a16="http://schemas.microsoft.com/office/drawing/2014/main" val="20002"/>
                    </a:ext>
                  </a:extLst>
                </a:gridCol>
                <a:gridCol w="496887">
                  <a:extLst>
                    <a:ext uri="{9D8B030D-6E8A-4147-A177-3AD203B41FA5}">
                      <a16:colId xmlns:a16="http://schemas.microsoft.com/office/drawing/2014/main" val="20003"/>
                    </a:ext>
                  </a:extLst>
                </a:gridCol>
                <a:gridCol w="498475">
                  <a:extLst>
                    <a:ext uri="{9D8B030D-6E8A-4147-A177-3AD203B41FA5}">
                      <a16:colId xmlns:a16="http://schemas.microsoft.com/office/drawing/2014/main" val="20004"/>
                    </a:ext>
                  </a:extLst>
                </a:gridCol>
                <a:gridCol w="496888">
                  <a:extLst>
                    <a:ext uri="{9D8B030D-6E8A-4147-A177-3AD203B41FA5}">
                      <a16:colId xmlns:a16="http://schemas.microsoft.com/office/drawing/2014/main" val="20005"/>
                    </a:ext>
                  </a:extLst>
                </a:gridCol>
              </a:tblGrid>
              <a:tr h="695325">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７</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3</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96913">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８</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dirty="0">
                          <a:ln>
                            <a:noFill/>
                          </a:ln>
                          <a:solidFill>
                            <a:schemeClr val="tx2"/>
                          </a:solidFill>
                          <a:effectLst/>
                          <a:latin typeface="宋体" pitchFamily="2" charset="-122"/>
                          <a:ea typeface="宋体" pitchFamily="2" charset="-122"/>
                        </a:rPr>
                        <a:t>3</a:t>
                      </a:r>
                    </a:p>
                  </a:txBody>
                  <a:tcPr horzOverflow="overflow">
                    <a:lnL>
                      <a:noFill/>
                    </a:lnL>
                    <a:lnR w="28575" cap="flat" cmpd="sng" algn="ctr">
                      <a:solidFill>
                        <a:schemeClr val="tx2"/>
                      </a:solidFill>
                      <a:prstDash val="solid"/>
                      <a:round/>
                      <a:headEnd type="none" w="med" len="med"/>
                      <a:tailEnd type="none" w="med" len="med"/>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696913">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５</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3</a:t>
                      </a:r>
                    </a:p>
                  </a:txBody>
                  <a:tcPr horzOverflow="overflow">
                    <a:lnL>
                      <a:noFill/>
                    </a:lnL>
                    <a:lnR w="28575" cap="flat" cmpd="sng" algn="ctr">
                      <a:solidFill>
                        <a:schemeClr val="tx2"/>
                      </a:solidFill>
                      <a:prstDash val="solid"/>
                      <a:round/>
                      <a:headEnd type="none" w="med" len="med"/>
                      <a:tailEnd type="none" w="med" len="med"/>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r h="695325">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９</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3</a:t>
                      </a:r>
                    </a:p>
                  </a:txBody>
                  <a:tcPr horzOverflow="overflow">
                    <a:lnL>
                      <a:noFill/>
                    </a:lnL>
                    <a:lnR w="28575" cap="flat" cmpd="sng" algn="ctr">
                      <a:solidFill>
                        <a:schemeClr val="tx2"/>
                      </a:solidFill>
                      <a:prstDash val="solid"/>
                      <a:round/>
                      <a:headEnd type="none" w="med" len="med"/>
                      <a:tailEnd type="none" w="med" len="med"/>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696913">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６</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3</a:t>
                      </a:r>
                    </a:p>
                  </a:txBody>
                  <a:tcPr horzOverflow="overflow">
                    <a:lnL>
                      <a:noFill/>
                    </a:lnL>
                    <a:lnR w="28575" cap="flat" cmpd="sng" algn="ctr">
                      <a:solidFill>
                        <a:schemeClr val="tx2"/>
                      </a:solidFill>
                      <a:prstDash val="solid"/>
                      <a:round/>
                      <a:headEnd type="none" w="med" len="med"/>
                      <a:tailEnd type="none" w="med" len="med"/>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695325">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３</a:t>
                      </a:r>
                    </a:p>
                  </a:txBody>
                  <a:tcPr horzOverflow="overflow">
                    <a:lnL>
                      <a:noFill/>
                    </a:lnL>
                    <a:lnR w="28575" cap="flat" cmpd="sng" algn="ctr">
                      <a:solidFill>
                        <a:schemeClr val="tx2"/>
                      </a:solidFill>
                      <a:prstDash val="solid"/>
                      <a:round/>
                      <a:headEnd type="none" w="med" len="med"/>
                      <a:tailEnd type="none" w="med" len="med"/>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9</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9</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9</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9</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dirty="0">
                          <a:ln>
                            <a:noFill/>
                          </a:ln>
                          <a:solidFill>
                            <a:schemeClr val="tx2"/>
                          </a:solidFill>
                          <a:effectLst/>
                          <a:latin typeface="宋体" pitchFamily="2" charset="-122"/>
                          <a:ea typeface="宋体" pitchFamily="2" charset="-122"/>
                        </a:rPr>
                        <a:t>9</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bl>
          </a:graphicData>
        </a:graphic>
      </p:graphicFrame>
      <p:grpSp>
        <p:nvGrpSpPr>
          <p:cNvPr id="81972" name="Group 768">
            <a:extLst>
              <a:ext uri="{FF2B5EF4-FFF2-40B4-BE49-F238E27FC236}">
                <a16:creationId xmlns:a16="http://schemas.microsoft.com/office/drawing/2014/main" id="{FD7AD8D2-C8A4-4BA3-A930-5A1A3F32DBD7}"/>
              </a:ext>
            </a:extLst>
          </p:cNvPr>
          <p:cNvGrpSpPr>
            <a:grpSpLocks/>
          </p:cNvGrpSpPr>
          <p:nvPr/>
        </p:nvGrpSpPr>
        <p:grpSpPr bwMode="auto">
          <a:xfrm>
            <a:off x="5511800" y="1628800"/>
            <a:ext cx="3432175" cy="4305300"/>
            <a:chOff x="3717" y="775"/>
            <a:chExt cx="1917" cy="2545"/>
          </a:xfrm>
        </p:grpSpPr>
        <p:grpSp>
          <p:nvGrpSpPr>
            <p:cNvPr id="81973" name="Group 769">
              <a:extLst>
                <a:ext uri="{FF2B5EF4-FFF2-40B4-BE49-F238E27FC236}">
                  <a16:creationId xmlns:a16="http://schemas.microsoft.com/office/drawing/2014/main" id="{172095A9-6EED-4609-A392-FABA413E7D45}"/>
                </a:ext>
              </a:extLst>
            </p:cNvPr>
            <p:cNvGrpSpPr>
              <a:grpSpLocks/>
            </p:cNvGrpSpPr>
            <p:nvPr/>
          </p:nvGrpSpPr>
          <p:grpSpPr bwMode="auto">
            <a:xfrm>
              <a:off x="3717" y="775"/>
              <a:ext cx="219" cy="2545"/>
              <a:chOff x="3638" y="1605"/>
              <a:chExt cx="219" cy="2076"/>
            </a:xfrm>
          </p:grpSpPr>
          <p:sp>
            <p:nvSpPr>
              <p:cNvPr id="81992" name="Line 770">
                <a:extLst>
                  <a:ext uri="{FF2B5EF4-FFF2-40B4-BE49-F238E27FC236}">
                    <a16:creationId xmlns:a16="http://schemas.microsoft.com/office/drawing/2014/main" id="{C659F64F-5E4C-4AC4-A370-CD9B80810B6C}"/>
                  </a:ext>
                </a:extLst>
              </p:cNvPr>
              <p:cNvSpPr>
                <a:spLocks noChangeShapeType="1"/>
              </p:cNvSpPr>
              <p:nvPr/>
            </p:nvSpPr>
            <p:spPr bwMode="auto">
              <a:xfrm>
                <a:off x="3742" y="1797"/>
                <a:ext cx="0" cy="1769"/>
              </a:xfrm>
              <a:prstGeom prst="line">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txBody>
              <a:bodyPr/>
              <a:lstStyle/>
              <a:p>
                <a:endParaRPr lang="zh-CN" altLang="en-US"/>
              </a:p>
            </p:txBody>
          </p:sp>
          <p:sp>
            <p:nvSpPr>
              <p:cNvPr id="81993" name="Text Box 771">
                <a:extLst>
                  <a:ext uri="{FF2B5EF4-FFF2-40B4-BE49-F238E27FC236}">
                    <a16:creationId xmlns:a16="http://schemas.microsoft.com/office/drawing/2014/main" id="{9FAAE8B7-78E8-410D-AB1D-A9928B6E529C}"/>
                  </a:ext>
                </a:extLst>
              </p:cNvPr>
              <p:cNvSpPr txBox="1">
                <a:spLocks noChangeArrowheads="1"/>
              </p:cNvSpPr>
              <p:nvPr/>
            </p:nvSpPr>
            <p:spPr bwMode="auto">
              <a:xfrm>
                <a:off x="3638" y="1605"/>
                <a:ext cx="202"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小</a:t>
                </a:r>
              </a:p>
            </p:txBody>
          </p:sp>
          <p:sp>
            <p:nvSpPr>
              <p:cNvPr id="81994" name="Text Box 772">
                <a:extLst>
                  <a:ext uri="{FF2B5EF4-FFF2-40B4-BE49-F238E27FC236}">
                    <a16:creationId xmlns:a16="http://schemas.microsoft.com/office/drawing/2014/main" id="{50F1DDCF-11AC-4301-BB41-7C73892AAD02}"/>
                  </a:ext>
                </a:extLst>
              </p:cNvPr>
              <p:cNvSpPr txBox="1">
                <a:spLocks noChangeArrowheads="1"/>
              </p:cNvSpPr>
              <p:nvPr/>
            </p:nvSpPr>
            <p:spPr bwMode="auto">
              <a:xfrm>
                <a:off x="3641" y="3519"/>
                <a:ext cx="216"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600">
                    <a:solidFill>
                      <a:schemeClr val="tx1"/>
                    </a:solidFill>
                    <a:latin typeface="Times New Roman" panose="02020603050405020304" pitchFamily="18" charset="0"/>
                  </a:rPr>
                  <a:t>大</a:t>
                </a:r>
              </a:p>
            </p:txBody>
          </p:sp>
        </p:grpSp>
        <p:sp>
          <p:nvSpPr>
            <p:cNvPr id="81974" name="Line 773">
              <a:extLst>
                <a:ext uri="{FF2B5EF4-FFF2-40B4-BE49-F238E27FC236}">
                  <a16:creationId xmlns:a16="http://schemas.microsoft.com/office/drawing/2014/main" id="{9F3EFAC7-6333-4717-AE87-0B4CD22D8235}"/>
                </a:ext>
              </a:extLst>
            </p:cNvPr>
            <p:cNvSpPr>
              <a:spLocks noChangeShapeType="1"/>
            </p:cNvSpPr>
            <p:nvPr/>
          </p:nvSpPr>
          <p:spPr bwMode="auto">
            <a:xfrm flipV="1">
              <a:off x="4187" y="1564"/>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1975" name="Line 774">
              <a:extLst>
                <a:ext uri="{FF2B5EF4-FFF2-40B4-BE49-F238E27FC236}">
                  <a16:creationId xmlns:a16="http://schemas.microsoft.com/office/drawing/2014/main" id="{DC3CE1C0-B99D-4B1B-9231-A83A9E50C974}"/>
                </a:ext>
              </a:extLst>
            </p:cNvPr>
            <p:cNvSpPr>
              <a:spLocks noChangeShapeType="1"/>
            </p:cNvSpPr>
            <p:nvPr/>
          </p:nvSpPr>
          <p:spPr bwMode="auto">
            <a:xfrm flipV="1">
              <a:off x="4195" y="2342"/>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1976" name="Line 775">
              <a:extLst>
                <a:ext uri="{FF2B5EF4-FFF2-40B4-BE49-F238E27FC236}">
                  <a16:creationId xmlns:a16="http://schemas.microsoft.com/office/drawing/2014/main" id="{E3C76C1A-565B-4DD8-8CA5-2B5C12C98EB4}"/>
                </a:ext>
              </a:extLst>
            </p:cNvPr>
            <p:cNvSpPr>
              <a:spLocks noChangeShapeType="1"/>
            </p:cNvSpPr>
            <p:nvPr/>
          </p:nvSpPr>
          <p:spPr bwMode="auto">
            <a:xfrm flipV="1">
              <a:off x="4195" y="2766"/>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1977" name="Line 776">
              <a:extLst>
                <a:ext uri="{FF2B5EF4-FFF2-40B4-BE49-F238E27FC236}">
                  <a16:creationId xmlns:a16="http://schemas.microsoft.com/office/drawing/2014/main" id="{40F8B704-809A-4183-89A8-DFEA6736EEC5}"/>
                </a:ext>
              </a:extLst>
            </p:cNvPr>
            <p:cNvSpPr>
              <a:spLocks noChangeShapeType="1"/>
            </p:cNvSpPr>
            <p:nvPr/>
          </p:nvSpPr>
          <p:spPr bwMode="auto">
            <a:xfrm flipV="1">
              <a:off x="4468" y="2342"/>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1978" name="Line 777">
              <a:extLst>
                <a:ext uri="{FF2B5EF4-FFF2-40B4-BE49-F238E27FC236}">
                  <a16:creationId xmlns:a16="http://schemas.microsoft.com/office/drawing/2014/main" id="{C3694EFC-E5B0-4E06-8B7E-7A5F4A2F7944}"/>
                </a:ext>
              </a:extLst>
            </p:cNvPr>
            <p:cNvSpPr>
              <a:spLocks noChangeShapeType="1"/>
            </p:cNvSpPr>
            <p:nvPr/>
          </p:nvSpPr>
          <p:spPr bwMode="auto">
            <a:xfrm flipV="1">
              <a:off x="4740" y="1962"/>
              <a:ext cx="137" cy="242"/>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1979" name="Line 778">
              <a:extLst>
                <a:ext uri="{FF2B5EF4-FFF2-40B4-BE49-F238E27FC236}">
                  <a16:creationId xmlns:a16="http://schemas.microsoft.com/office/drawing/2014/main" id="{A260CA9F-2913-482D-BBA9-469ADA0A725E}"/>
                </a:ext>
              </a:extLst>
            </p:cNvPr>
            <p:cNvSpPr>
              <a:spLocks noChangeShapeType="1"/>
            </p:cNvSpPr>
            <p:nvPr/>
          </p:nvSpPr>
          <p:spPr bwMode="auto">
            <a:xfrm flipV="1">
              <a:off x="5020" y="1560"/>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1980" name="Line 779">
              <a:extLst>
                <a:ext uri="{FF2B5EF4-FFF2-40B4-BE49-F238E27FC236}">
                  <a16:creationId xmlns:a16="http://schemas.microsoft.com/office/drawing/2014/main" id="{FD959DBA-2A61-4A5F-8776-0D36145730F1}"/>
                </a:ext>
              </a:extLst>
            </p:cNvPr>
            <p:cNvSpPr>
              <a:spLocks noChangeShapeType="1"/>
            </p:cNvSpPr>
            <p:nvPr/>
          </p:nvSpPr>
          <p:spPr bwMode="auto">
            <a:xfrm flipV="1">
              <a:off x="5284" y="1133"/>
              <a:ext cx="137" cy="242"/>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1981" name="AutoShape 780">
              <a:extLst>
                <a:ext uri="{FF2B5EF4-FFF2-40B4-BE49-F238E27FC236}">
                  <a16:creationId xmlns:a16="http://schemas.microsoft.com/office/drawing/2014/main" id="{7C9C6FA3-92C3-47B9-B65E-7161AE11896E}"/>
                </a:ext>
              </a:extLst>
            </p:cNvPr>
            <p:cNvSpPr>
              <a:spLocks noChangeArrowheads="1"/>
            </p:cNvSpPr>
            <p:nvPr/>
          </p:nvSpPr>
          <p:spPr bwMode="auto">
            <a:xfrm rot="5400000">
              <a:off x="3787" y="1208"/>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82" name="AutoShape 781">
              <a:extLst>
                <a:ext uri="{FF2B5EF4-FFF2-40B4-BE49-F238E27FC236}">
                  <a16:creationId xmlns:a16="http://schemas.microsoft.com/office/drawing/2014/main" id="{F8D62528-918D-4846-AF01-EC15576A577D}"/>
                </a:ext>
              </a:extLst>
            </p:cNvPr>
            <p:cNvSpPr>
              <a:spLocks noChangeArrowheads="1"/>
            </p:cNvSpPr>
            <p:nvPr/>
          </p:nvSpPr>
          <p:spPr bwMode="auto">
            <a:xfrm rot="5400000">
              <a:off x="3787" y="1632"/>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83" name="AutoShape 782">
              <a:extLst>
                <a:ext uri="{FF2B5EF4-FFF2-40B4-BE49-F238E27FC236}">
                  <a16:creationId xmlns:a16="http://schemas.microsoft.com/office/drawing/2014/main" id="{7AF2D8FE-40BA-47B9-A40B-A783FCD5A3E5}"/>
                </a:ext>
              </a:extLst>
            </p:cNvPr>
            <p:cNvSpPr>
              <a:spLocks noChangeArrowheads="1"/>
            </p:cNvSpPr>
            <p:nvPr/>
          </p:nvSpPr>
          <p:spPr bwMode="auto">
            <a:xfrm rot="5400000">
              <a:off x="3787" y="2056"/>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84" name="AutoShape 783">
              <a:extLst>
                <a:ext uri="{FF2B5EF4-FFF2-40B4-BE49-F238E27FC236}">
                  <a16:creationId xmlns:a16="http://schemas.microsoft.com/office/drawing/2014/main" id="{FAC547B6-FD32-4D52-865C-8C196EFC92A3}"/>
                </a:ext>
              </a:extLst>
            </p:cNvPr>
            <p:cNvSpPr>
              <a:spLocks noChangeArrowheads="1"/>
            </p:cNvSpPr>
            <p:nvPr/>
          </p:nvSpPr>
          <p:spPr bwMode="auto">
            <a:xfrm rot="5400000">
              <a:off x="3793" y="2478"/>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85" name="AutoShape 784">
              <a:extLst>
                <a:ext uri="{FF2B5EF4-FFF2-40B4-BE49-F238E27FC236}">
                  <a16:creationId xmlns:a16="http://schemas.microsoft.com/office/drawing/2014/main" id="{5BEE5439-9DD1-4AD6-A5E6-47DB3CD8F819}"/>
                </a:ext>
              </a:extLst>
            </p:cNvPr>
            <p:cNvSpPr>
              <a:spLocks noChangeArrowheads="1"/>
            </p:cNvSpPr>
            <p:nvPr/>
          </p:nvSpPr>
          <p:spPr bwMode="auto">
            <a:xfrm rot="5400000">
              <a:off x="3787" y="2902"/>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86" name="Oval 785">
              <a:extLst>
                <a:ext uri="{FF2B5EF4-FFF2-40B4-BE49-F238E27FC236}">
                  <a16:creationId xmlns:a16="http://schemas.microsoft.com/office/drawing/2014/main" id="{0F01C0D3-BCD3-4024-A04E-3282ED508652}"/>
                </a:ext>
              </a:extLst>
            </p:cNvPr>
            <p:cNvSpPr>
              <a:spLocks noChangeArrowheads="1"/>
            </p:cNvSpPr>
            <p:nvPr/>
          </p:nvSpPr>
          <p:spPr bwMode="auto">
            <a:xfrm>
              <a:off x="4014" y="2976"/>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87" name="Oval 786">
              <a:extLst>
                <a:ext uri="{FF2B5EF4-FFF2-40B4-BE49-F238E27FC236}">
                  <a16:creationId xmlns:a16="http://schemas.microsoft.com/office/drawing/2014/main" id="{0DCC7D05-8FA3-4139-8361-EA541BDD06AC}"/>
                </a:ext>
              </a:extLst>
            </p:cNvPr>
            <p:cNvSpPr>
              <a:spLocks noChangeArrowheads="1"/>
            </p:cNvSpPr>
            <p:nvPr/>
          </p:nvSpPr>
          <p:spPr bwMode="auto">
            <a:xfrm>
              <a:off x="4286" y="2568"/>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88" name="Oval 787">
              <a:extLst>
                <a:ext uri="{FF2B5EF4-FFF2-40B4-BE49-F238E27FC236}">
                  <a16:creationId xmlns:a16="http://schemas.microsoft.com/office/drawing/2014/main" id="{C6F3CDB9-F3FD-42C0-B784-9BFF0682708F}"/>
                </a:ext>
              </a:extLst>
            </p:cNvPr>
            <p:cNvSpPr>
              <a:spLocks noChangeArrowheads="1"/>
            </p:cNvSpPr>
            <p:nvPr/>
          </p:nvSpPr>
          <p:spPr bwMode="auto">
            <a:xfrm>
              <a:off x="4558" y="2160"/>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89" name="Oval 788">
              <a:extLst>
                <a:ext uri="{FF2B5EF4-FFF2-40B4-BE49-F238E27FC236}">
                  <a16:creationId xmlns:a16="http://schemas.microsoft.com/office/drawing/2014/main" id="{FB4DF87D-B712-4E29-B954-98670A1C682D}"/>
                </a:ext>
              </a:extLst>
            </p:cNvPr>
            <p:cNvSpPr>
              <a:spLocks noChangeArrowheads="1"/>
            </p:cNvSpPr>
            <p:nvPr/>
          </p:nvSpPr>
          <p:spPr bwMode="auto">
            <a:xfrm>
              <a:off x="4846" y="1760"/>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90" name="Oval 789">
              <a:extLst>
                <a:ext uri="{FF2B5EF4-FFF2-40B4-BE49-F238E27FC236}">
                  <a16:creationId xmlns:a16="http://schemas.microsoft.com/office/drawing/2014/main" id="{B2440C0A-D02A-459B-A166-24D14D32A51C}"/>
                </a:ext>
              </a:extLst>
            </p:cNvPr>
            <p:cNvSpPr>
              <a:spLocks noChangeArrowheads="1"/>
            </p:cNvSpPr>
            <p:nvPr/>
          </p:nvSpPr>
          <p:spPr bwMode="auto">
            <a:xfrm>
              <a:off x="5127" y="1352"/>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1991" name="Oval 790">
              <a:extLst>
                <a:ext uri="{FF2B5EF4-FFF2-40B4-BE49-F238E27FC236}">
                  <a16:creationId xmlns:a16="http://schemas.microsoft.com/office/drawing/2014/main" id="{6E89508F-5C5A-4CF3-B085-FA5802A3400D}"/>
                </a:ext>
              </a:extLst>
            </p:cNvPr>
            <p:cNvSpPr>
              <a:spLocks noChangeArrowheads="1"/>
            </p:cNvSpPr>
            <p:nvPr/>
          </p:nvSpPr>
          <p:spPr bwMode="auto">
            <a:xfrm>
              <a:off x="5412" y="951"/>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grpSp>
      <p:sp>
        <p:nvSpPr>
          <p:cNvPr id="32" name="Rectangle 2">
            <a:extLst>
              <a:ext uri="{FF2B5EF4-FFF2-40B4-BE49-F238E27FC236}">
                <a16:creationId xmlns:a16="http://schemas.microsoft.com/office/drawing/2014/main" id="{CCBA8893-9C09-4485-A508-395EBF9EF102}"/>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8" name="Rectangle 3">
            <a:extLst>
              <a:ext uri="{FF2B5EF4-FFF2-40B4-BE49-F238E27FC236}">
                <a16:creationId xmlns:a16="http://schemas.microsoft.com/office/drawing/2014/main" id="{96E989A4-7BEF-4EAA-B7A8-B3B789C61AF4}"/>
              </a:ext>
            </a:extLst>
          </p:cNvPr>
          <p:cNvSpPr>
            <a:spLocks noGrp="1" noChangeArrowheads="1"/>
          </p:cNvSpPr>
          <p:nvPr>
            <p:ph type="body" sz="half" idx="1"/>
          </p:nvPr>
        </p:nvSpPr>
        <p:spPr>
          <a:xfrm>
            <a:off x="107950" y="1340768"/>
            <a:ext cx="5607050" cy="5591175"/>
          </a:xfrm>
        </p:spPr>
        <p:txBody>
          <a:bodyPr>
            <a:normAutofit fontScale="85000" lnSpcReduction="20000"/>
          </a:bodyPr>
          <a:lstStyle/>
          <a:p>
            <a:pPr marL="285750" indent="-285750">
              <a:lnSpc>
                <a:spcPct val="110000"/>
              </a:lnSpc>
              <a:spcBef>
                <a:spcPct val="0"/>
              </a:spcBef>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交换排序－冒泡排序</a:t>
            </a:r>
          </a:p>
          <a:p>
            <a:pPr marL="862013" lvl="1">
              <a:lnSpc>
                <a:spcPct val="110000"/>
              </a:lnSpc>
              <a:spcBef>
                <a:spcPct val="0"/>
              </a:spcBef>
              <a:buFontTx/>
              <a:buNone/>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对含有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n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个记录的数据表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r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进行排序</a:t>
            </a:r>
          </a:p>
          <a:p>
            <a:pPr marL="862013" lvl="1">
              <a:lnSpc>
                <a:spcPct val="110000"/>
              </a:lnSpc>
              <a:spcBef>
                <a:spcPct val="0"/>
              </a:spcBef>
              <a:buFontTx/>
              <a:buNone/>
              <a:defRPr/>
            </a:pP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BubbSort</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r, n )</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F  n	</a:t>
            </a: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a:t>
            </a:r>
            <a:r>
              <a:rPr lang="zh-CN" altLang="en-US"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要比较的最后一条记录的位置</a:t>
            </a:r>
            <a:endPar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while ( F &gt; 0 ) do</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k  F-1; </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F  0;</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for j = 1 to k</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if r[j] &gt; r[j+1] then</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r[j]  r[j+1];</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F  j;</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end-if</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end-for</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end-while</a:t>
            </a:r>
          </a:p>
          <a:p>
            <a:pPr marL="862013" lvl="1">
              <a:lnSpc>
                <a:spcPct val="110000"/>
              </a:lnSpc>
              <a:spcBef>
                <a:spcPct val="0"/>
              </a:spcBef>
              <a:buFontTx/>
              <a:buNone/>
              <a:defRPr/>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  return</a:t>
            </a:r>
          </a:p>
          <a:p>
            <a:pPr marL="862013" lvl="1">
              <a:lnSpc>
                <a:spcPct val="110000"/>
              </a:lnSpc>
              <a:spcBef>
                <a:spcPct val="0"/>
              </a:spcBef>
              <a:buFontTx/>
              <a:buNone/>
              <a:defRPr/>
            </a:pP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933450" lvl="1">
              <a:lnSpc>
                <a:spcPct val="110000"/>
              </a:lnSpc>
              <a:spcBef>
                <a:spcPct val="0"/>
              </a:spcBef>
              <a:defRPr/>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算法分析</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a:p>
            <a:pPr marL="1333500" lvl="2">
              <a:lnSpc>
                <a:spcPct val="110000"/>
              </a:lnSpc>
              <a:spcBef>
                <a:spcPct val="0"/>
              </a:spcBef>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比较次数：</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(n</a:t>
            </a:r>
            <a:r>
              <a:rPr lang="en-US" altLang="zh-CN" sz="2000" baseline="30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2</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-n)/2</a:t>
            </a:r>
          </a:p>
          <a:p>
            <a:pPr marL="1333500" lvl="2">
              <a:lnSpc>
                <a:spcPct val="110000"/>
              </a:lnSpc>
              <a:spcBef>
                <a:spcPct val="0"/>
              </a:spcBef>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最坏移动次数：</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3*(n</a:t>
            </a:r>
            <a:r>
              <a:rPr lang="en-US" altLang="zh-CN" sz="2000" baseline="30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2</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-n)/2</a:t>
            </a:r>
          </a:p>
          <a:p>
            <a:pPr marL="1333500" lvl="2">
              <a:lnSpc>
                <a:spcPct val="110000"/>
              </a:lnSpc>
              <a:spcBef>
                <a:spcPct val="0"/>
              </a:spcBef>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时间复杂度：</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O(n</a:t>
            </a:r>
            <a:r>
              <a:rPr lang="en-US" altLang="zh-CN" sz="2000" baseline="30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2</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a:t>
            </a:r>
          </a:p>
          <a:p>
            <a:pPr marL="1333500" lvl="2">
              <a:lnSpc>
                <a:spcPct val="110000"/>
              </a:lnSpc>
              <a:spcBef>
                <a:spcPct val="0"/>
              </a:spcBef>
              <a:defRPr/>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rPr>
              <a:t>在元素基本排好序的情况下，速度比较快</a:t>
            </a:r>
            <a:endPar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itchFamily="18" charset="2"/>
            </a:endParaRPr>
          </a:p>
        </p:txBody>
      </p:sp>
      <p:sp>
        <p:nvSpPr>
          <p:cNvPr id="83970" name="灯片编号占位符 7">
            <a:extLst>
              <a:ext uri="{FF2B5EF4-FFF2-40B4-BE49-F238E27FC236}">
                <a16:creationId xmlns:a16="http://schemas.microsoft.com/office/drawing/2014/main" id="{4AE94141-35A7-470E-BF55-B90269EC119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D26110B9-F44A-4571-9A93-838992EF7EC8}" type="slidenum">
              <a:rPr lang="zh-CN" altLang="en-US" sz="1400" b="0">
                <a:latin typeface="Arial" panose="020B0604020202020204" pitchFamily="34" charset="0"/>
              </a:rPr>
              <a:pPr>
                <a:spcBef>
                  <a:spcPct val="0"/>
                </a:spcBef>
                <a:buFontTx/>
                <a:buNone/>
              </a:pPr>
              <a:t>42</a:t>
            </a:fld>
            <a:endParaRPr lang="en-US" altLang="zh-CN" sz="1400" b="0">
              <a:latin typeface="Times New Roman" panose="02020603050405020304" pitchFamily="18" charset="0"/>
            </a:endParaRPr>
          </a:p>
        </p:txBody>
      </p:sp>
      <p:graphicFrame>
        <p:nvGraphicFramePr>
          <p:cNvPr id="120608" name="Group 800">
            <a:extLst>
              <a:ext uri="{FF2B5EF4-FFF2-40B4-BE49-F238E27FC236}">
                <a16:creationId xmlns:a16="http://schemas.microsoft.com/office/drawing/2014/main" id="{C7BEB255-ACF0-43A8-9DA8-02ABE945262C}"/>
              </a:ext>
            </a:extLst>
          </p:cNvPr>
          <p:cNvGraphicFramePr>
            <a:graphicFrameLocks noGrp="1"/>
          </p:cNvGraphicFramePr>
          <p:nvPr>
            <p:extLst>
              <p:ext uri="{D42A27DB-BD31-4B8C-83A1-F6EECF244321}">
                <p14:modId xmlns:p14="http://schemas.microsoft.com/office/powerpoint/2010/main" val="3999022783"/>
              </p:ext>
            </p:extLst>
          </p:nvPr>
        </p:nvGraphicFramePr>
        <p:xfrm>
          <a:off x="6011863" y="1700558"/>
          <a:ext cx="2984500" cy="4176714"/>
        </p:xfrm>
        <a:graphic>
          <a:graphicData uri="http://schemas.openxmlformats.org/drawingml/2006/table">
            <a:tbl>
              <a:tblPr/>
              <a:tblGrid>
                <a:gridCol w="496887">
                  <a:extLst>
                    <a:ext uri="{9D8B030D-6E8A-4147-A177-3AD203B41FA5}">
                      <a16:colId xmlns:a16="http://schemas.microsoft.com/office/drawing/2014/main" val="20000"/>
                    </a:ext>
                  </a:extLst>
                </a:gridCol>
                <a:gridCol w="498475">
                  <a:extLst>
                    <a:ext uri="{9D8B030D-6E8A-4147-A177-3AD203B41FA5}">
                      <a16:colId xmlns:a16="http://schemas.microsoft.com/office/drawing/2014/main" val="20001"/>
                    </a:ext>
                  </a:extLst>
                </a:gridCol>
                <a:gridCol w="496888">
                  <a:extLst>
                    <a:ext uri="{9D8B030D-6E8A-4147-A177-3AD203B41FA5}">
                      <a16:colId xmlns:a16="http://schemas.microsoft.com/office/drawing/2014/main" val="20002"/>
                    </a:ext>
                  </a:extLst>
                </a:gridCol>
                <a:gridCol w="496887">
                  <a:extLst>
                    <a:ext uri="{9D8B030D-6E8A-4147-A177-3AD203B41FA5}">
                      <a16:colId xmlns:a16="http://schemas.microsoft.com/office/drawing/2014/main" val="20003"/>
                    </a:ext>
                  </a:extLst>
                </a:gridCol>
                <a:gridCol w="498475">
                  <a:extLst>
                    <a:ext uri="{9D8B030D-6E8A-4147-A177-3AD203B41FA5}">
                      <a16:colId xmlns:a16="http://schemas.microsoft.com/office/drawing/2014/main" val="20004"/>
                    </a:ext>
                  </a:extLst>
                </a:gridCol>
                <a:gridCol w="496888">
                  <a:extLst>
                    <a:ext uri="{9D8B030D-6E8A-4147-A177-3AD203B41FA5}">
                      <a16:colId xmlns:a16="http://schemas.microsoft.com/office/drawing/2014/main" val="20005"/>
                    </a:ext>
                  </a:extLst>
                </a:gridCol>
              </a:tblGrid>
              <a:tr h="695325">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７</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3</a:t>
                      </a:r>
                    </a:p>
                  </a:txBody>
                  <a:tcPr horzOverflow="overflow">
                    <a:lnL>
                      <a:noFill/>
                    </a:lnL>
                    <a:lnR>
                      <a:noFill/>
                    </a:lnR>
                    <a:lnT>
                      <a:noFill/>
                    </a:lnT>
                    <a:lnB w="28575"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96913">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８</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3</a:t>
                      </a:r>
                    </a:p>
                  </a:txBody>
                  <a:tcPr horzOverflow="overflow">
                    <a:lnL>
                      <a:noFill/>
                    </a:lnL>
                    <a:lnR w="28575" cap="flat" cmpd="sng" algn="ctr">
                      <a:solidFill>
                        <a:schemeClr val="tx2"/>
                      </a:solidFill>
                      <a:prstDash val="solid"/>
                      <a:round/>
                      <a:headEnd type="none" w="med" len="med"/>
                      <a:tailEnd type="none" w="med" len="med"/>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5</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696913">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５</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3</a:t>
                      </a:r>
                    </a:p>
                  </a:txBody>
                  <a:tcPr horzOverflow="overflow">
                    <a:lnL>
                      <a:noFill/>
                    </a:lnL>
                    <a:lnR w="28575" cap="flat" cmpd="sng" algn="ctr">
                      <a:solidFill>
                        <a:schemeClr val="tx2"/>
                      </a:solidFill>
                      <a:prstDash val="solid"/>
                      <a:round/>
                      <a:headEnd type="none" w="med" len="med"/>
                      <a:tailEnd type="none" w="med" len="med"/>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r h="695325">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９</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6</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3</a:t>
                      </a:r>
                    </a:p>
                  </a:txBody>
                  <a:tcPr horzOverflow="overflow">
                    <a:lnL>
                      <a:noFill/>
                    </a:lnL>
                    <a:lnR w="28575" cap="flat" cmpd="sng" algn="ctr">
                      <a:solidFill>
                        <a:schemeClr val="tx2"/>
                      </a:solidFill>
                      <a:prstDash val="solid"/>
                      <a:round/>
                      <a:headEnd type="none" w="med" len="med"/>
                      <a:tailEnd type="none" w="med" len="med"/>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7</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696913">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６</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3</a:t>
                      </a:r>
                    </a:p>
                  </a:txBody>
                  <a:tcPr horzOverflow="overflow">
                    <a:lnL>
                      <a:noFill/>
                    </a:lnL>
                    <a:lnR w="28575" cap="flat" cmpd="sng" algn="ctr">
                      <a:solidFill>
                        <a:schemeClr val="tx2"/>
                      </a:solidFill>
                      <a:prstDash val="solid"/>
                      <a:round/>
                      <a:headEnd type="none" w="med" len="med"/>
                      <a:tailEnd type="none" w="med" len="med"/>
                    </a:lnR>
                    <a:lnT>
                      <a:noFill/>
                    </a:lnT>
                    <a:lnB w="2857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8</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695325">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zh-CN" altLang="en-US" sz="2400" b="1" i="0" u="none" strike="noStrike" cap="none" normalizeH="0" baseline="0">
                          <a:ln>
                            <a:noFill/>
                          </a:ln>
                          <a:solidFill>
                            <a:schemeClr val="tx2"/>
                          </a:solidFill>
                          <a:effectLst/>
                          <a:latin typeface="宋体" pitchFamily="2" charset="-122"/>
                          <a:ea typeface="宋体" pitchFamily="2" charset="-122"/>
                        </a:rPr>
                        <a:t>３</a:t>
                      </a:r>
                    </a:p>
                  </a:txBody>
                  <a:tcPr horzOverflow="overflow">
                    <a:lnL>
                      <a:noFill/>
                    </a:lnL>
                    <a:lnR w="28575" cap="flat" cmpd="sng" algn="ctr">
                      <a:solidFill>
                        <a:schemeClr val="tx2"/>
                      </a:solidFill>
                      <a:prstDash val="solid"/>
                      <a:round/>
                      <a:headEnd type="none" w="med" len="med"/>
                      <a:tailEnd type="none" w="med" len="med"/>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9</a:t>
                      </a:r>
                    </a:p>
                  </a:txBody>
                  <a:tcPr horzOverflow="overflow">
                    <a:lnL w="28575"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9</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9</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9</a:t>
                      </a:r>
                    </a:p>
                  </a:txBody>
                  <a:tcPr horzOverflow="overflow">
                    <a:lnL>
                      <a:noFill/>
                    </a:lnL>
                    <a:lnR>
                      <a:noFill/>
                    </a:lnR>
                    <a:ln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zh-CN" sz="2400" b="1" i="0" u="none" strike="noStrike" cap="none" normalizeH="0" baseline="0">
                          <a:ln>
                            <a:noFill/>
                          </a:ln>
                          <a:solidFill>
                            <a:schemeClr val="tx2"/>
                          </a:solidFill>
                          <a:effectLst/>
                          <a:latin typeface="宋体" pitchFamily="2" charset="-122"/>
                          <a:ea typeface="宋体" pitchFamily="2" charset="-122"/>
                        </a:rPr>
                        <a:t>9</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bl>
          </a:graphicData>
        </a:graphic>
      </p:graphicFrame>
      <p:grpSp>
        <p:nvGrpSpPr>
          <p:cNvPr id="84020" name="Group 768">
            <a:extLst>
              <a:ext uri="{FF2B5EF4-FFF2-40B4-BE49-F238E27FC236}">
                <a16:creationId xmlns:a16="http://schemas.microsoft.com/office/drawing/2014/main" id="{1849DDAF-E5BE-46A2-BBD3-B2372D63A7F8}"/>
              </a:ext>
            </a:extLst>
          </p:cNvPr>
          <p:cNvGrpSpPr>
            <a:grpSpLocks/>
          </p:cNvGrpSpPr>
          <p:nvPr/>
        </p:nvGrpSpPr>
        <p:grpSpPr bwMode="auto">
          <a:xfrm>
            <a:off x="5511800" y="1505296"/>
            <a:ext cx="3432175" cy="4305300"/>
            <a:chOff x="3717" y="775"/>
            <a:chExt cx="1917" cy="2545"/>
          </a:xfrm>
        </p:grpSpPr>
        <p:grpSp>
          <p:nvGrpSpPr>
            <p:cNvPr id="84021" name="Group 769">
              <a:extLst>
                <a:ext uri="{FF2B5EF4-FFF2-40B4-BE49-F238E27FC236}">
                  <a16:creationId xmlns:a16="http://schemas.microsoft.com/office/drawing/2014/main" id="{4AA5FFD8-86DF-4635-89AF-2ACD499CB27C}"/>
                </a:ext>
              </a:extLst>
            </p:cNvPr>
            <p:cNvGrpSpPr>
              <a:grpSpLocks/>
            </p:cNvGrpSpPr>
            <p:nvPr/>
          </p:nvGrpSpPr>
          <p:grpSpPr bwMode="auto">
            <a:xfrm>
              <a:off x="3717" y="775"/>
              <a:ext cx="219" cy="2545"/>
              <a:chOff x="3638" y="1605"/>
              <a:chExt cx="219" cy="2076"/>
            </a:xfrm>
          </p:grpSpPr>
          <p:sp>
            <p:nvSpPr>
              <p:cNvPr id="84040" name="Line 770">
                <a:extLst>
                  <a:ext uri="{FF2B5EF4-FFF2-40B4-BE49-F238E27FC236}">
                    <a16:creationId xmlns:a16="http://schemas.microsoft.com/office/drawing/2014/main" id="{1A4B6352-7004-444E-AC4C-4AE792AA4F89}"/>
                  </a:ext>
                </a:extLst>
              </p:cNvPr>
              <p:cNvSpPr>
                <a:spLocks noChangeShapeType="1"/>
              </p:cNvSpPr>
              <p:nvPr/>
            </p:nvSpPr>
            <p:spPr bwMode="auto">
              <a:xfrm>
                <a:off x="3742" y="1797"/>
                <a:ext cx="0" cy="1769"/>
              </a:xfrm>
              <a:prstGeom prst="line">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txBody>
              <a:bodyPr/>
              <a:lstStyle/>
              <a:p>
                <a:endParaRPr lang="zh-CN" altLang="en-US"/>
              </a:p>
            </p:txBody>
          </p:sp>
          <p:sp>
            <p:nvSpPr>
              <p:cNvPr id="84041" name="Text Box 771">
                <a:extLst>
                  <a:ext uri="{FF2B5EF4-FFF2-40B4-BE49-F238E27FC236}">
                    <a16:creationId xmlns:a16="http://schemas.microsoft.com/office/drawing/2014/main" id="{94C1F660-89D6-4F8E-AF97-F677AD28392D}"/>
                  </a:ext>
                </a:extLst>
              </p:cNvPr>
              <p:cNvSpPr txBox="1">
                <a:spLocks noChangeArrowheads="1"/>
              </p:cNvSpPr>
              <p:nvPr/>
            </p:nvSpPr>
            <p:spPr bwMode="auto">
              <a:xfrm>
                <a:off x="3638" y="1605"/>
                <a:ext cx="202" cy="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小</a:t>
                </a:r>
              </a:p>
            </p:txBody>
          </p:sp>
          <p:sp>
            <p:nvSpPr>
              <p:cNvPr id="84042" name="Text Box 772">
                <a:extLst>
                  <a:ext uri="{FF2B5EF4-FFF2-40B4-BE49-F238E27FC236}">
                    <a16:creationId xmlns:a16="http://schemas.microsoft.com/office/drawing/2014/main" id="{F0FE0A71-7FFE-495A-82AC-5E972E188BAC}"/>
                  </a:ext>
                </a:extLst>
              </p:cNvPr>
              <p:cNvSpPr txBox="1">
                <a:spLocks noChangeArrowheads="1"/>
              </p:cNvSpPr>
              <p:nvPr/>
            </p:nvSpPr>
            <p:spPr bwMode="auto">
              <a:xfrm>
                <a:off x="3641" y="3519"/>
                <a:ext cx="216"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600">
                    <a:solidFill>
                      <a:schemeClr val="tx1"/>
                    </a:solidFill>
                    <a:latin typeface="Times New Roman" panose="02020603050405020304" pitchFamily="18" charset="0"/>
                  </a:rPr>
                  <a:t>大</a:t>
                </a:r>
              </a:p>
            </p:txBody>
          </p:sp>
        </p:grpSp>
        <p:sp>
          <p:nvSpPr>
            <p:cNvPr id="84022" name="Line 773">
              <a:extLst>
                <a:ext uri="{FF2B5EF4-FFF2-40B4-BE49-F238E27FC236}">
                  <a16:creationId xmlns:a16="http://schemas.microsoft.com/office/drawing/2014/main" id="{5F1CBAC4-6074-43FE-AC45-5A6108FE7273}"/>
                </a:ext>
              </a:extLst>
            </p:cNvPr>
            <p:cNvSpPr>
              <a:spLocks noChangeShapeType="1"/>
            </p:cNvSpPr>
            <p:nvPr/>
          </p:nvSpPr>
          <p:spPr bwMode="auto">
            <a:xfrm flipV="1">
              <a:off x="4187" y="1564"/>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4023" name="Line 774">
              <a:extLst>
                <a:ext uri="{FF2B5EF4-FFF2-40B4-BE49-F238E27FC236}">
                  <a16:creationId xmlns:a16="http://schemas.microsoft.com/office/drawing/2014/main" id="{38E6F74F-E4F3-4D0D-82B3-5D9F3F31CCBE}"/>
                </a:ext>
              </a:extLst>
            </p:cNvPr>
            <p:cNvSpPr>
              <a:spLocks noChangeShapeType="1"/>
            </p:cNvSpPr>
            <p:nvPr/>
          </p:nvSpPr>
          <p:spPr bwMode="auto">
            <a:xfrm flipV="1">
              <a:off x="4195" y="2342"/>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4024" name="Line 775">
              <a:extLst>
                <a:ext uri="{FF2B5EF4-FFF2-40B4-BE49-F238E27FC236}">
                  <a16:creationId xmlns:a16="http://schemas.microsoft.com/office/drawing/2014/main" id="{B588E3E9-99EB-4134-8925-179FDA1A0771}"/>
                </a:ext>
              </a:extLst>
            </p:cNvPr>
            <p:cNvSpPr>
              <a:spLocks noChangeShapeType="1"/>
            </p:cNvSpPr>
            <p:nvPr/>
          </p:nvSpPr>
          <p:spPr bwMode="auto">
            <a:xfrm flipV="1">
              <a:off x="4195" y="2766"/>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4025" name="Line 776">
              <a:extLst>
                <a:ext uri="{FF2B5EF4-FFF2-40B4-BE49-F238E27FC236}">
                  <a16:creationId xmlns:a16="http://schemas.microsoft.com/office/drawing/2014/main" id="{4F051900-7A93-41E9-9B7C-1395388D019A}"/>
                </a:ext>
              </a:extLst>
            </p:cNvPr>
            <p:cNvSpPr>
              <a:spLocks noChangeShapeType="1"/>
            </p:cNvSpPr>
            <p:nvPr/>
          </p:nvSpPr>
          <p:spPr bwMode="auto">
            <a:xfrm flipV="1">
              <a:off x="4468" y="2342"/>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4026" name="Line 777">
              <a:extLst>
                <a:ext uri="{FF2B5EF4-FFF2-40B4-BE49-F238E27FC236}">
                  <a16:creationId xmlns:a16="http://schemas.microsoft.com/office/drawing/2014/main" id="{6F5AC3A5-14A4-4C99-9385-6E116A9A5799}"/>
                </a:ext>
              </a:extLst>
            </p:cNvPr>
            <p:cNvSpPr>
              <a:spLocks noChangeShapeType="1"/>
            </p:cNvSpPr>
            <p:nvPr/>
          </p:nvSpPr>
          <p:spPr bwMode="auto">
            <a:xfrm flipV="1">
              <a:off x="4740" y="1962"/>
              <a:ext cx="137" cy="242"/>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4027" name="Line 778">
              <a:extLst>
                <a:ext uri="{FF2B5EF4-FFF2-40B4-BE49-F238E27FC236}">
                  <a16:creationId xmlns:a16="http://schemas.microsoft.com/office/drawing/2014/main" id="{98D9FC40-7EFC-4BAE-8A0A-7F702B592261}"/>
                </a:ext>
              </a:extLst>
            </p:cNvPr>
            <p:cNvSpPr>
              <a:spLocks noChangeShapeType="1"/>
            </p:cNvSpPr>
            <p:nvPr/>
          </p:nvSpPr>
          <p:spPr bwMode="auto">
            <a:xfrm flipV="1">
              <a:off x="5020" y="1560"/>
              <a:ext cx="137" cy="241"/>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4028" name="Line 779">
              <a:extLst>
                <a:ext uri="{FF2B5EF4-FFF2-40B4-BE49-F238E27FC236}">
                  <a16:creationId xmlns:a16="http://schemas.microsoft.com/office/drawing/2014/main" id="{9BEF3720-1EA2-46A9-924E-D90F42BA0478}"/>
                </a:ext>
              </a:extLst>
            </p:cNvPr>
            <p:cNvSpPr>
              <a:spLocks noChangeShapeType="1"/>
            </p:cNvSpPr>
            <p:nvPr/>
          </p:nvSpPr>
          <p:spPr bwMode="auto">
            <a:xfrm flipV="1">
              <a:off x="5284" y="1133"/>
              <a:ext cx="137" cy="242"/>
            </a:xfrm>
            <a:prstGeom prst="line">
              <a:avLst/>
            </a:prstGeom>
            <a:noFill/>
            <a:ln w="28575">
              <a:solidFill>
                <a:schemeClr val="accent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84029" name="AutoShape 780">
              <a:extLst>
                <a:ext uri="{FF2B5EF4-FFF2-40B4-BE49-F238E27FC236}">
                  <a16:creationId xmlns:a16="http://schemas.microsoft.com/office/drawing/2014/main" id="{84C9E246-93DC-4992-AEC2-4825C912A8A2}"/>
                </a:ext>
              </a:extLst>
            </p:cNvPr>
            <p:cNvSpPr>
              <a:spLocks noChangeArrowheads="1"/>
            </p:cNvSpPr>
            <p:nvPr/>
          </p:nvSpPr>
          <p:spPr bwMode="auto">
            <a:xfrm rot="5400000">
              <a:off x="3787" y="1208"/>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0" name="AutoShape 781">
              <a:extLst>
                <a:ext uri="{FF2B5EF4-FFF2-40B4-BE49-F238E27FC236}">
                  <a16:creationId xmlns:a16="http://schemas.microsoft.com/office/drawing/2014/main" id="{CBB00FAB-D204-422F-B8FB-B44E30D1058F}"/>
                </a:ext>
              </a:extLst>
            </p:cNvPr>
            <p:cNvSpPr>
              <a:spLocks noChangeArrowheads="1"/>
            </p:cNvSpPr>
            <p:nvPr/>
          </p:nvSpPr>
          <p:spPr bwMode="auto">
            <a:xfrm rot="5400000">
              <a:off x="3787" y="1632"/>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1" name="AutoShape 782">
              <a:extLst>
                <a:ext uri="{FF2B5EF4-FFF2-40B4-BE49-F238E27FC236}">
                  <a16:creationId xmlns:a16="http://schemas.microsoft.com/office/drawing/2014/main" id="{44B8B3CD-F352-4600-9B58-7349B080A8DA}"/>
                </a:ext>
              </a:extLst>
            </p:cNvPr>
            <p:cNvSpPr>
              <a:spLocks noChangeArrowheads="1"/>
            </p:cNvSpPr>
            <p:nvPr/>
          </p:nvSpPr>
          <p:spPr bwMode="auto">
            <a:xfrm rot="5400000">
              <a:off x="3787" y="2056"/>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2" name="AutoShape 783">
              <a:extLst>
                <a:ext uri="{FF2B5EF4-FFF2-40B4-BE49-F238E27FC236}">
                  <a16:creationId xmlns:a16="http://schemas.microsoft.com/office/drawing/2014/main" id="{734772C2-1A82-4724-8C7E-504C2FD2686F}"/>
                </a:ext>
              </a:extLst>
            </p:cNvPr>
            <p:cNvSpPr>
              <a:spLocks noChangeArrowheads="1"/>
            </p:cNvSpPr>
            <p:nvPr/>
          </p:nvSpPr>
          <p:spPr bwMode="auto">
            <a:xfrm rot="5400000">
              <a:off x="3793" y="2478"/>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3" name="AutoShape 784">
              <a:extLst>
                <a:ext uri="{FF2B5EF4-FFF2-40B4-BE49-F238E27FC236}">
                  <a16:creationId xmlns:a16="http://schemas.microsoft.com/office/drawing/2014/main" id="{642D9DDD-DDA1-47B8-9463-5899FE53B0F3}"/>
                </a:ext>
              </a:extLst>
            </p:cNvPr>
            <p:cNvSpPr>
              <a:spLocks noChangeArrowheads="1"/>
            </p:cNvSpPr>
            <p:nvPr/>
          </p:nvSpPr>
          <p:spPr bwMode="auto">
            <a:xfrm rot="5400000">
              <a:off x="3787" y="2902"/>
              <a:ext cx="364" cy="91"/>
            </a:xfrm>
            <a:prstGeom prst="curvedUpArrow">
              <a:avLst>
                <a:gd name="adj1" fmla="val 28000"/>
                <a:gd name="adj2" fmla="val 108000"/>
                <a:gd name="adj3" fmla="val 18681"/>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4" name="Oval 785">
              <a:extLst>
                <a:ext uri="{FF2B5EF4-FFF2-40B4-BE49-F238E27FC236}">
                  <a16:creationId xmlns:a16="http://schemas.microsoft.com/office/drawing/2014/main" id="{33CF6F29-FC1C-4D11-BBC4-AD6E32AFF8EF}"/>
                </a:ext>
              </a:extLst>
            </p:cNvPr>
            <p:cNvSpPr>
              <a:spLocks noChangeArrowheads="1"/>
            </p:cNvSpPr>
            <p:nvPr/>
          </p:nvSpPr>
          <p:spPr bwMode="auto">
            <a:xfrm>
              <a:off x="4014" y="2976"/>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5" name="Oval 786">
              <a:extLst>
                <a:ext uri="{FF2B5EF4-FFF2-40B4-BE49-F238E27FC236}">
                  <a16:creationId xmlns:a16="http://schemas.microsoft.com/office/drawing/2014/main" id="{872775FC-5FF4-4130-8A45-6E19057DD554}"/>
                </a:ext>
              </a:extLst>
            </p:cNvPr>
            <p:cNvSpPr>
              <a:spLocks noChangeArrowheads="1"/>
            </p:cNvSpPr>
            <p:nvPr/>
          </p:nvSpPr>
          <p:spPr bwMode="auto">
            <a:xfrm>
              <a:off x="4286" y="2568"/>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6" name="Oval 787">
              <a:extLst>
                <a:ext uri="{FF2B5EF4-FFF2-40B4-BE49-F238E27FC236}">
                  <a16:creationId xmlns:a16="http://schemas.microsoft.com/office/drawing/2014/main" id="{75CBD3AA-9274-4EE3-85F7-219D16D02B94}"/>
                </a:ext>
              </a:extLst>
            </p:cNvPr>
            <p:cNvSpPr>
              <a:spLocks noChangeArrowheads="1"/>
            </p:cNvSpPr>
            <p:nvPr/>
          </p:nvSpPr>
          <p:spPr bwMode="auto">
            <a:xfrm>
              <a:off x="4558" y="2160"/>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7" name="Oval 788">
              <a:extLst>
                <a:ext uri="{FF2B5EF4-FFF2-40B4-BE49-F238E27FC236}">
                  <a16:creationId xmlns:a16="http://schemas.microsoft.com/office/drawing/2014/main" id="{8EA889FE-12AC-4225-94B7-F351CA649B2F}"/>
                </a:ext>
              </a:extLst>
            </p:cNvPr>
            <p:cNvSpPr>
              <a:spLocks noChangeArrowheads="1"/>
            </p:cNvSpPr>
            <p:nvPr/>
          </p:nvSpPr>
          <p:spPr bwMode="auto">
            <a:xfrm>
              <a:off x="4846" y="1760"/>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8" name="Oval 789">
              <a:extLst>
                <a:ext uri="{FF2B5EF4-FFF2-40B4-BE49-F238E27FC236}">
                  <a16:creationId xmlns:a16="http://schemas.microsoft.com/office/drawing/2014/main" id="{17AE20FE-F1ED-4DA5-B93E-6F68D5FF4B16}"/>
                </a:ext>
              </a:extLst>
            </p:cNvPr>
            <p:cNvSpPr>
              <a:spLocks noChangeArrowheads="1"/>
            </p:cNvSpPr>
            <p:nvPr/>
          </p:nvSpPr>
          <p:spPr bwMode="auto">
            <a:xfrm>
              <a:off x="5127" y="1352"/>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4039" name="Oval 790">
              <a:extLst>
                <a:ext uri="{FF2B5EF4-FFF2-40B4-BE49-F238E27FC236}">
                  <a16:creationId xmlns:a16="http://schemas.microsoft.com/office/drawing/2014/main" id="{72EC428E-C663-4928-99EC-684020AEFBC7}"/>
                </a:ext>
              </a:extLst>
            </p:cNvPr>
            <p:cNvSpPr>
              <a:spLocks noChangeArrowheads="1"/>
            </p:cNvSpPr>
            <p:nvPr/>
          </p:nvSpPr>
          <p:spPr bwMode="auto">
            <a:xfrm>
              <a:off x="5412" y="951"/>
              <a:ext cx="222" cy="206"/>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grpSp>
      <p:sp>
        <p:nvSpPr>
          <p:cNvPr id="31" name="Rectangle 2">
            <a:extLst>
              <a:ext uri="{FF2B5EF4-FFF2-40B4-BE49-F238E27FC236}">
                <a16:creationId xmlns:a16="http://schemas.microsoft.com/office/drawing/2014/main" id="{9D105CB6-DC25-42F2-AB69-F8B4A7E8BD18}"/>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20" name="Rectangle 3">
            <a:extLst>
              <a:ext uri="{FF2B5EF4-FFF2-40B4-BE49-F238E27FC236}">
                <a16:creationId xmlns:a16="http://schemas.microsoft.com/office/drawing/2014/main" id="{6B7BC450-22A2-4BAB-B5EE-618EE8154E07}"/>
              </a:ext>
            </a:extLst>
          </p:cNvPr>
          <p:cNvSpPr>
            <a:spLocks noGrp="1" noChangeArrowheads="1"/>
          </p:cNvSpPr>
          <p:nvPr>
            <p:ph idx="1"/>
          </p:nvPr>
        </p:nvSpPr>
        <p:spPr>
          <a:xfrm>
            <a:off x="76200" y="1485280"/>
            <a:ext cx="8915400" cy="5472112"/>
          </a:xfrm>
          <a:noFill/>
        </p:spPr>
        <p:txBody>
          <a:bodyPr/>
          <a:lstStyle/>
          <a:p>
            <a:pPr marL="285750" indent="-285750">
              <a:spcBef>
                <a:spcPct val="0"/>
              </a:spcBef>
            </a:pPr>
            <a:r>
              <a:rPr lang="zh-CN" altLang="en-US" sz="3600" dirty="0">
                <a:latin typeface="华文中宋" panose="02010600040101010101" pitchFamily="2" charset="-122"/>
                <a:ea typeface="华文中宋" panose="02010600040101010101" pitchFamily="2" charset="-122"/>
                <a:sym typeface="Symbol" panose="05050102010706020507" pitchFamily="18" charset="2"/>
              </a:rPr>
              <a:t>交换排序－快速排序</a:t>
            </a:r>
          </a:p>
          <a:p>
            <a:pPr marL="862013" lvl="1">
              <a:spcBef>
                <a:spcPct val="0"/>
              </a:spcBef>
            </a:pPr>
            <a:r>
              <a:rPr lang="zh-CN" altLang="en-US" sz="3200" dirty="0">
                <a:latin typeface="华文中宋" panose="02010600040101010101" pitchFamily="2" charset="-122"/>
                <a:ea typeface="华文中宋" panose="02010600040101010101" pitchFamily="2" charset="-122"/>
                <a:sym typeface="Symbol" panose="05050102010706020507" pitchFamily="18" charset="2"/>
              </a:rPr>
              <a:t>是冒泡排序的一种改进</a:t>
            </a:r>
          </a:p>
          <a:p>
            <a:pPr marL="862013" lvl="1">
              <a:spcBef>
                <a:spcPct val="0"/>
              </a:spcBef>
            </a:pPr>
            <a:r>
              <a:rPr lang="zh-CN" altLang="en-US" sz="3200" dirty="0">
                <a:latin typeface="华文中宋" panose="02010600040101010101" pitchFamily="2" charset="-122"/>
                <a:ea typeface="华文中宋" panose="02010600040101010101" pitchFamily="2" charset="-122"/>
                <a:sym typeface="Symbol" panose="05050102010706020507" pitchFamily="18" charset="2"/>
              </a:rPr>
              <a:t>原理：</a:t>
            </a:r>
          </a:p>
          <a:p>
            <a:pPr marL="1333500" lvl="2">
              <a:spcBef>
                <a:spcPct val="0"/>
              </a:spcBef>
            </a:pPr>
            <a:r>
              <a:rPr lang="zh-CN" altLang="en-US" sz="2800" dirty="0">
                <a:latin typeface="华文中宋" panose="02010600040101010101" pitchFamily="2" charset="-122"/>
                <a:ea typeface="华文中宋" panose="02010600040101010101" pitchFamily="2" charset="-122"/>
                <a:sym typeface="Symbol" panose="05050102010706020507" pitchFamily="18" charset="2"/>
              </a:rPr>
              <a:t>通过一趟排序将一个无序区分割成两个独立的无序子区</a:t>
            </a:r>
          </a:p>
          <a:p>
            <a:pPr marL="1333500" lvl="2">
              <a:spcBef>
                <a:spcPct val="0"/>
              </a:spcBef>
            </a:pPr>
            <a:r>
              <a:rPr lang="zh-CN" altLang="en-US" sz="2800" dirty="0">
                <a:latin typeface="华文中宋" panose="02010600040101010101" pitchFamily="2" charset="-122"/>
                <a:ea typeface="华文中宋" panose="02010600040101010101" pitchFamily="2" charset="-122"/>
                <a:sym typeface="Symbol" panose="05050102010706020507" pitchFamily="18" charset="2"/>
              </a:rPr>
              <a:t>其中前一部分子区中所有记录的关键字均不大于后一部分子区记录关键字</a:t>
            </a:r>
          </a:p>
          <a:p>
            <a:pPr marL="1333500" lvl="2">
              <a:spcBef>
                <a:spcPct val="0"/>
              </a:spcBef>
            </a:pPr>
            <a:r>
              <a:rPr lang="zh-CN" altLang="en-US" sz="2800" dirty="0">
                <a:latin typeface="华文中宋" panose="02010600040101010101" pitchFamily="2" charset="-122"/>
                <a:ea typeface="华文中宋" panose="02010600040101010101" pitchFamily="2" charset="-122"/>
                <a:sym typeface="Symbol" panose="05050102010706020507" pitchFamily="18" charset="2"/>
              </a:rPr>
              <a:t>对每一个子区再进行分割，直到整个线性表有序为止</a:t>
            </a:r>
          </a:p>
        </p:txBody>
      </p:sp>
      <p:sp>
        <p:nvSpPr>
          <p:cNvPr id="86018" name="灯片编号占位符 5">
            <a:extLst>
              <a:ext uri="{FF2B5EF4-FFF2-40B4-BE49-F238E27FC236}">
                <a16:creationId xmlns:a16="http://schemas.microsoft.com/office/drawing/2014/main" id="{F6433B6A-CFC9-4BD7-8FEE-A47D73F7F2A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AF010E26-CBED-4724-B49E-39C1585F6E95}" type="slidenum">
              <a:rPr lang="zh-CN" altLang="en-US" sz="1400" b="0">
                <a:latin typeface="Arial" panose="020B0604020202020204" pitchFamily="34" charset="0"/>
              </a:rPr>
              <a:pPr>
                <a:spcBef>
                  <a:spcPct val="0"/>
                </a:spcBef>
                <a:buFontTx/>
                <a:buNone/>
              </a:pPr>
              <a:t>43</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4E726DDC-BE1A-4F20-9A1D-58C0335C64AE}"/>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矩形 5">
            <a:extLst>
              <a:ext uri="{FF2B5EF4-FFF2-40B4-BE49-F238E27FC236}">
                <a16:creationId xmlns:a16="http://schemas.microsoft.com/office/drawing/2014/main" id="{BB0E5356-E5CC-4F31-8835-17C6132BE671}"/>
              </a:ext>
            </a:extLst>
          </p:cNvPr>
          <p:cNvSpPr>
            <a:spLocks noChangeArrowheads="1"/>
          </p:cNvSpPr>
          <p:nvPr/>
        </p:nvSpPr>
        <p:spPr bwMode="auto">
          <a:xfrm>
            <a:off x="6659563" y="6119813"/>
            <a:ext cx="2016125" cy="765175"/>
          </a:xfrm>
          <a:prstGeom prst="rect">
            <a:avLst/>
          </a:prstGeom>
          <a:solidFill>
            <a:srgbClr val="FFFFFF"/>
          </a:solidFill>
          <a:ln>
            <a:noFill/>
          </a:ln>
          <a:extLst>
            <a:ext uri="{91240B29-F687-4F45-9708-019B960494DF}">
              <a14:hiddenLine xmlns:a14="http://schemas.microsoft.com/office/drawing/2010/main" w="9525" algn="ctr">
                <a:solidFill>
                  <a:srgbClr val="000000"/>
                </a:solidFill>
                <a:round/>
                <a:headEnd/>
                <a:tailEnd/>
              </a14:hiddenLine>
            </a:ext>
          </a:extLst>
        </p:spPr>
        <p:txBody>
          <a:bodyPr lIns="18000" tIns="10800" rIns="18000" bIns="10800">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endParaRPr lang="zh-CN" altLang="en-US" sz="1400" b="0">
              <a:solidFill>
                <a:schemeClr val="tx1"/>
              </a:solidFill>
              <a:latin typeface="Times New Roman" panose="02020603050405020304" pitchFamily="18" charset="0"/>
            </a:endParaRPr>
          </a:p>
        </p:txBody>
      </p:sp>
      <p:sp>
        <p:nvSpPr>
          <p:cNvPr id="87045" name="Rectangle 3">
            <a:extLst>
              <a:ext uri="{FF2B5EF4-FFF2-40B4-BE49-F238E27FC236}">
                <a16:creationId xmlns:a16="http://schemas.microsoft.com/office/drawing/2014/main" id="{E2006C36-F385-493C-ADE0-7D7E1FED4623}"/>
              </a:ext>
            </a:extLst>
          </p:cNvPr>
          <p:cNvSpPr>
            <a:spLocks noGrp="1" noChangeArrowheads="1"/>
          </p:cNvSpPr>
          <p:nvPr>
            <p:ph idx="1"/>
          </p:nvPr>
        </p:nvSpPr>
        <p:spPr>
          <a:xfrm>
            <a:off x="35496" y="1008459"/>
            <a:ext cx="8915400" cy="5876925"/>
          </a:xfrm>
          <a:noFill/>
        </p:spPr>
        <p:txBody>
          <a:bodyPr/>
          <a:lstStyle/>
          <a:p>
            <a:pPr marL="285750" indent="-285750">
              <a:spcBef>
                <a:spcPct val="0"/>
              </a:spcBef>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交换排序－快速排序</a:t>
            </a:r>
          </a:p>
          <a:p>
            <a:pPr marL="862013" lvl="1">
              <a:spcBef>
                <a:spcPct val="0"/>
              </a:spcBef>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表的分割过程</a:t>
            </a:r>
          </a:p>
          <a:p>
            <a:pPr marL="1333500" lvl="2">
              <a:spcBef>
                <a:spcPct val="0"/>
              </a:spcBef>
              <a:buFontTx/>
              <a:buNone/>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1）选取表中一个记录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r[k](</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一般选表中第一个记录)，令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 = r[k]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称为</a:t>
            </a:r>
            <a:r>
              <a:rPr lang="zh-CN" altLang="en-US"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控制关键字</a:t>
            </a:r>
          </a:p>
          <a:p>
            <a:pPr marL="1333500" lvl="2">
              <a:spcBef>
                <a:spcPct val="0"/>
              </a:spcBef>
              <a:buFontTx/>
              <a:buNone/>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2）用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和无序区中其余记录的关键字进行比较</a:t>
            </a:r>
          </a:p>
          <a:p>
            <a:pPr marL="1333500" lvl="2">
              <a:spcBef>
                <a:spcPct val="0"/>
              </a:spcBef>
              <a:buFontTx/>
              <a:buNone/>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3）设置两个指示器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i，j</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分别指向表中的第一个和最后一个位置</a:t>
            </a:r>
          </a:p>
          <a:p>
            <a:pPr marL="1333500" lvl="2">
              <a:spcBef>
                <a:spcPct val="0"/>
              </a:spcBef>
              <a:buFontTx/>
              <a:buNone/>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4）按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j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逐渐减小顺序，比较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r[j]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与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直到发现一个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r[j].key ( &lt;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x.key</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然后将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r[j]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移到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位置</a:t>
            </a:r>
          </a:p>
          <a:p>
            <a:pPr marL="1333500" lvl="2">
              <a:spcBef>
                <a:spcPct val="0"/>
              </a:spcBef>
              <a:buFontTx/>
              <a:buNone/>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5）按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逐渐增大顺序，比较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与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直到发现一个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].key ( &gt;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x.key</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然后将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移到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r[j]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位置</a:t>
            </a:r>
          </a:p>
          <a:p>
            <a:pPr marL="1333500" lvl="2">
              <a:spcBef>
                <a:spcPct val="0"/>
              </a:spcBef>
              <a:buFontTx/>
              <a:buNone/>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6）反复进行 4）和 5），直到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j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为止</a:t>
            </a:r>
          </a:p>
          <a:p>
            <a:pPr marL="1333500" lvl="2">
              <a:spcBef>
                <a:spcPct val="0"/>
              </a:spcBef>
              <a:buFontTx/>
              <a:buNone/>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7）将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移到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r[j]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位置，完成一趟排序。此时，原来无序的表以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为界被分割为两个无序子区</a:t>
            </a:r>
          </a:p>
          <a:p>
            <a:pPr marL="862013" lvl="1">
              <a:spcBef>
                <a:spcPct val="0"/>
              </a:spcBef>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一趟分割过程完成两件事：</a:t>
            </a:r>
          </a:p>
          <a:p>
            <a:pPr marL="1333500" lvl="2">
              <a:spcBef>
                <a:spcPct val="0"/>
              </a:spcBef>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找到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应在的位置，即在未来有序序列中的位置</a:t>
            </a:r>
          </a:p>
          <a:p>
            <a:pPr marL="1333500" lvl="2">
              <a:spcBef>
                <a:spcPct val="0"/>
              </a:spcBef>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将原无序区分为前后两个无序子区：</a:t>
            </a:r>
          </a:p>
          <a:p>
            <a:pPr marL="1333500" lvl="2">
              <a:spcBef>
                <a:spcPct val="0"/>
              </a:spcBef>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x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前的无序子区的所有记录的关键字都 小于(≤)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x.key</a:t>
            </a: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marL="1333500" lvl="2">
              <a:spcBef>
                <a:spcPct val="0"/>
              </a:spcBef>
              <a:buFontTx/>
              <a:buNone/>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x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后的无序子区的所有记录的关键字都 大于(≥) </a:t>
            </a: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x.key</a:t>
            </a:r>
            <a:endParaRPr lang="zh-CN" altLang="en-US" sz="20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87043" name="灯片编号占位符 5">
            <a:extLst>
              <a:ext uri="{FF2B5EF4-FFF2-40B4-BE49-F238E27FC236}">
                <a16:creationId xmlns:a16="http://schemas.microsoft.com/office/drawing/2014/main" id="{95529CA7-20C3-4E8C-A3C2-3F06EA9A31F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022506AA-18E4-454A-8670-DA7CC995AAFC}" type="slidenum">
              <a:rPr lang="zh-CN" altLang="en-US" sz="1400" b="0">
                <a:latin typeface="Arial" panose="020B0604020202020204" pitchFamily="34" charset="0"/>
              </a:rPr>
              <a:pPr>
                <a:spcBef>
                  <a:spcPct val="0"/>
                </a:spcBef>
                <a:buFontTx/>
                <a:buNone/>
              </a:pPr>
              <a:t>44</a:t>
            </a:fld>
            <a:endParaRPr lang="en-US" altLang="zh-CN" sz="1400" b="0">
              <a:latin typeface="Times New Roman" panose="02020603050405020304" pitchFamily="18" charset="0"/>
            </a:endParaRPr>
          </a:p>
        </p:txBody>
      </p:sp>
      <p:sp>
        <p:nvSpPr>
          <p:cNvPr id="8" name="Rectangle 2">
            <a:extLst>
              <a:ext uri="{FF2B5EF4-FFF2-40B4-BE49-F238E27FC236}">
                <a16:creationId xmlns:a16="http://schemas.microsoft.com/office/drawing/2014/main" id="{DB2BEB72-20AF-4B87-B912-355450789DDB}"/>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8" name="Rectangle 3">
            <a:extLst>
              <a:ext uri="{FF2B5EF4-FFF2-40B4-BE49-F238E27FC236}">
                <a16:creationId xmlns:a16="http://schemas.microsoft.com/office/drawing/2014/main" id="{4FE9F722-7F96-4128-B01D-E378CFA8A100}"/>
              </a:ext>
            </a:extLst>
          </p:cNvPr>
          <p:cNvSpPr>
            <a:spLocks noGrp="1" noChangeArrowheads="1"/>
          </p:cNvSpPr>
          <p:nvPr>
            <p:ph idx="1"/>
          </p:nvPr>
        </p:nvSpPr>
        <p:spPr>
          <a:xfrm>
            <a:off x="76200" y="1221755"/>
            <a:ext cx="8915400" cy="1127125"/>
          </a:xfrm>
          <a:noFill/>
        </p:spPr>
        <p:txBody>
          <a:bodyPr/>
          <a:lstStyle/>
          <a:p>
            <a:pPr marL="285750" indent="-285750">
              <a:lnSpc>
                <a:spcPct val="80000"/>
              </a:lnSpc>
              <a:spcBef>
                <a:spcPct val="0"/>
              </a:spcBef>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交换排序－快速排序</a:t>
            </a:r>
          </a:p>
          <a:p>
            <a:pPr marL="862013" lvl="1">
              <a:lnSpc>
                <a:spcPct val="80000"/>
              </a:lnSpc>
              <a:spcBef>
                <a:spcPct val="0"/>
              </a:spcBef>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实例说明</a:t>
            </a:r>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marL="862013" lvl="1">
              <a:lnSpc>
                <a:spcPct val="80000"/>
              </a:lnSpc>
              <a:spcBef>
                <a:spcPct val="0"/>
              </a:spcBef>
            </a:pP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46, 55, 13, 42, 94, 5, 17, 70 },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n = 8 </a:t>
            </a:r>
            <a:endParaRPr lang="zh-CN" altLang="en-US" sz="24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88066" name="灯片编号占位符 5">
            <a:extLst>
              <a:ext uri="{FF2B5EF4-FFF2-40B4-BE49-F238E27FC236}">
                <a16:creationId xmlns:a16="http://schemas.microsoft.com/office/drawing/2014/main" id="{67721201-5627-4917-A48F-5357569BAA2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5BD99692-F52F-48CC-AF3C-60A4A9538B85}" type="slidenum">
              <a:rPr lang="zh-CN" altLang="en-US" sz="1400" b="0">
                <a:latin typeface="Arial" panose="020B0604020202020204" pitchFamily="34" charset="0"/>
              </a:rPr>
              <a:pPr>
                <a:spcBef>
                  <a:spcPct val="0"/>
                </a:spcBef>
                <a:buFontTx/>
                <a:buNone/>
              </a:pPr>
              <a:t>45</a:t>
            </a:fld>
            <a:endParaRPr lang="en-US" altLang="zh-CN" sz="1400" b="0">
              <a:latin typeface="Times New Roman" panose="02020603050405020304" pitchFamily="18" charset="0"/>
            </a:endParaRPr>
          </a:p>
        </p:txBody>
      </p:sp>
      <p:pic>
        <p:nvPicPr>
          <p:cNvPr id="57349" name="Picture 5" descr="Snap18">
            <a:extLst>
              <a:ext uri="{FF2B5EF4-FFF2-40B4-BE49-F238E27FC236}">
                <a16:creationId xmlns:a16="http://schemas.microsoft.com/office/drawing/2014/main" id="{82794751-05E5-477C-B87D-1C827435719C}"/>
              </a:ext>
            </a:extLst>
          </p:cNvPr>
          <p:cNvPicPr>
            <a:picLocks noChangeAspect="1" noChangeArrowheads="1"/>
          </p:cNvPicPr>
          <p:nvPr/>
        </p:nvPicPr>
        <p:blipFill>
          <a:blip r:embed="rId3" cstate="print">
            <a:duotone>
              <a:prstClr val="black"/>
              <a:schemeClr val="accent1">
                <a:tint val="45000"/>
                <a:satMod val="400000"/>
              </a:schemeClr>
            </a:duotone>
            <a:lum contrast="99000"/>
            <a:extLst>
              <a:ext uri="{BEBA8EAE-BF5A-486C-A8C5-ECC9F3942E4B}">
                <a14:imgProps xmlns:a14="http://schemas.microsoft.com/office/drawing/2010/main">
                  <a14:imgLayer r:embed="rId4">
                    <a14:imgEffect>
                      <a14:saturation sat="0"/>
                    </a14:imgEffect>
                  </a14:imgLayer>
                </a14:imgProps>
              </a:ext>
            </a:extLst>
          </a:blip>
          <a:srcRect/>
          <a:stretch>
            <a:fillRect/>
          </a:stretch>
        </p:blipFill>
        <p:spPr bwMode="auto">
          <a:xfrm>
            <a:off x="627063" y="2185814"/>
            <a:ext cx="7777162" cy="4627562"/>
          </a:xfrm>
          <a:prstGeom prst="rect">
            <a:avLst/>
          </a:prstGeom>
          <a:noFill/>
          <a:ln w="9525">
            <a:noFill/>
            <a:miter lim="800000"/>
            <a:headEnd/>
            <a:tailEnd/>
          </a:ln>
        </p:spPr>
      </p:pic>
      <p:sp>
        <p:nvSpPr>
          <p:cNvPr id="8" name="Rectangle 2">
            <a:extLst>
              <a:ext uri="{FF2B5EF4-FFF2-40B4-BE49-F238E27FC236}">
                <a16:creationId xmlns:a16="http://schemas.microsoft.com/office/drawing/2014/main" id="{DC22B0F4-AA48-4E3D-BBE6-617265ACE9F9}"/>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90116" name="Rectangle 3">
            <a:extLst>
              <a:ext uri="{FF2B5EF4-FFF2-40B4-BE49-F238E27FC236}">
                <a16:creationId xmlns:a16="http://schemas.microsoft.com/office/drawing/2014/main" id="{8340539C-E019-4B2D-BC0C-0CA841BEF9A9}"/>
              </a:ext>
            </a:extLst>
          </p:cNvPr>
          <p:cNvSpPr>
            <a:spLocks noGrp="1" noChangeArrowheads="1"/>
          </p:cNvSpPr>
          <p:nvPr>
            <p:ph idx="1"/>
          </p:nvPr>
        </p:nvSpPr>
        <p:spPr>
          <a:xfrm>
            <a:off x="265112" y="1069801"/>
            <a:ext cx="8915400" cy="5743575"/>
          </a:xfrm>
          <a:noFill/>
        </p:spPr>
        <p:txBody>
          <a:bodyPr/>
          <a:lstStyle/>
          <a:p>
            <a:pPr marL="0" indent="0">
              <a:spcBef>
                <a:spcPct val="0"/>
              </a:spcBef>
            </a:pP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交换排序－快速排序</a:t>
            </a:r>
          </a:p>
          <a:p>
            <a:pPr marL="193675" lvl="1" indent="-1588">
              <a:spcBef>
                <a:spcPct val="0"/>
              </a:spcBef>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对数据表 </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 </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的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l </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和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h</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之间的记录进行排序，包括第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l</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和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h</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记录</a:t>
            </a:r>
          </a:p>
          <a:p>
            <a:pPr marL="193675" lvl="1" indent="-1588">
              <a:lnSpc>
                <a:spcPct val="80000"/>
              </a:lnSpc>
              <a:spcBef>
                <a:spcPct val="0"/>
              </a:spcBef>
              <a:buFontTx/>
              <a:buNone/>
            </a:pP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QuickSort</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l</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h</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sz="18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if </a:t>
            </a:r>
            <a:r>
              <a:rPr lang="en-US" altLang="zh-CN" sz="1800" i="1"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l==h </a:t>
            </a:r>
            <a:r>
              <a:rPr lang="en-US" altLang="zh-CN" sz="18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then return   //</a:t>
            </a:r>
            <a:r>
              <a:rPr lang="zh-CN" altLang="en-US" sz="18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结束条件</a:t>
            </a:r>
            <a:endParaRPr lang="en-US" altLang="zh-CN" sz="1800" dirty="0">
              <a:solidFill>
                <a:schemeClr val="tx1"/>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x  r[</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l</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l</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j 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h</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while ( </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&lt; j ) do</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while (</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&lt; j) and (x</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r[j]) do</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j  j-1</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end-while</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r[j];</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sz="1800" dirty="0" err="1">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i+1</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while (</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&lt; j) and (r[</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x) do</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i+1</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end-while</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r[j]  r[</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sz="1800" dirty="0">
                <a:solidFill>
                  <a:schemeClr val="tx2"/>
                </a:solidFill>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j  j-1</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end-while</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i</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x</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QuickSort</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l</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i-1 );</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sz="1800" dirty="0" err="1">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QuickSort</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 i+1, </a:t>
            </a:r>
            <a:r>
              <a:rPr lang="en-US" altLang="zh-CN" sz="1800" i="1"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h</a:t>
            </a: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p>
          <a:p>
            <a:pPr marL="193675" lvl="1" indent="-1588">
              <a:lnSpc>
                <a:spcPct val="80000"/>
              </a:lnSpc>
              <a:spcBef>
                <a:spcPct val="0"/>
              </a:spcBef>
              <a:buFontTx/>
              <a:buNone/>
            </a:pPr>
            <a:r>
              <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return</a:t>
            </a:r>
          </a:p>
          <a:p>
            <a:pPr marL="193675" lvl="1" indent="-1588">
              <a:spcBef>
                <a:spcPct val="0"/>
              </a:spcBef>
            </a:pP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a:p>
            <a:pPr marL="193675" lvl="1" indent="-1588">
              <a:spcBef>
                <a:spcPct val="0"/>
              </a:spcBef>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快速排序是一个递归的过程</a:t>
            </a:r>
          </a:p>
          <a:p>
            <a:pPr marL="193675" lvl="1" indent="-1588">
              <a:spcBef>
                <a:spcPct val="0"/>
              </a:spcBef>
            </a:pPr>
            <a:r>
              <a:rPr lang="zh-CN" altLang="en-US"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如果语言不支持递归，可以用栈实现</a:t>
            </a:r>
            <a:endParaRPr lang="en-US" altLang="zh-CN" sz="1800"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endParaRPr>
          </a:p>
        </p:txBody>
      </p:sp>
      <p:sp>
        <p:nvSpPr>
          <p:cNvPr id="90114" name="灯片编号占位符 5">
            <a:extLst>
              <a:ext uri="{FF2B5EF4-FFF2-40B4-BE49-F238E27FC236}">
                <a16:creationId xmlns:a16="http://schemas.microsoft.com/office/drawing/2014/main" id="{E7D9F164-58BA-443F-AB71-FE0039C5C20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BD6408C5-1F25-42AA-B492-10D93DBBC6B3}" type="slidenum">
              <a:rPr lang="zh-CN" altLang="en-US" sz="1400" b="0">
                <a:latin typeface="Arial" panose="020B0604020202020204" pitchFamily="34" charset="0"/>
              </a:rPr>
              <a:pPr>
                <a:spcBef>
                  <a:spcPct val="0"/>
                </a:spcBef>
                <a:buFontTx/>
                <a:buNone/>
              </a:pPr>
              <a:t>46</a:t>
            </a:fld>
            <a:endParaRPr lang="en-US" altLang="zh-CN" sz="1400" b="0">
              <a:latin typeface="Times New Roman" panose="02020603050405020304" pitchFamily="18" charset="0"/>
            </a:endParaRPr>
          </a:p>
        </p:txBody>
      </p:sp>
      <p:pic>
        <p:nvPicPr>
          <p:cNvPr id="58373" name="Picture 5" descr="Snap18">
            <a:extLst>
              <a:ext uri="{FF2B5EF4-FFF2-40B4-BE49-F238E27FC236}">
                <a16:creationId xmlns:a16="http://schemas.microsoft.com/office/drawing/2014/main" id="{48589317-9C88-4FB0-9909-88805FA5CA03}"/>
              </a:ext>
            </a:extLst>
          </p:cNvPr>
          <p:cNvPicPr>
            <a:picLocks noChangeAspect="1" noChangeArrowheads="1"/>
          </p:cNvPicPr>
          <p:nvPr/>
        </p:nvPicPr>
        <p:blipFill>
          <a:blip r:embed="rId3" cstate="print">
            <a:duotone>
              <a:prstClr val="black"/>
              <a:schemeClr val="accent1">
                <a:tint val="45000"/>
                <a:satMod val="400000"/>
              </a:schemeClr>
            </a:duotone>
            <a:lum contrast="100000"/>
            <a:extLst>
              <a:ext uri="{BEBA8EAE-BF5A-486C-A8C5-ECC9F3942E4B}">
                <a14:imgProps xmlns:a14="http://schemas.microsoft.com/office/drawing/2010/main">
                  <a14:imgLayer r:embed="rId4">
                    <a14:imgEffect>
                      <a14:saturation sat="0"/>
                    </a14:imgEffect>
                  </a14:imgLayer>
                </a14:imgProps>
              </a:ext>
            </a:extLst>
          </a:blip>
          <a:srcRect/>
          <a:stretch>
            <a:fillRect/>
          </a:stretch>
        </p:blipFill>
        <p:spPr bwMode="auto">
          <a:xfrm>
            <a:off x="4427984" y="1988269"/>
            <a:ext cx="4500562" cy="4537075"/>
          </a:xfrm>
          <a:prstGeom prst="rect">
            <a:avLst/>
          </a:prstGeom>
          <a:noFill/>
          <a:ln w="9525">
            <a:noFill/>
            <a:miter lim="800000"/>
            <a:headEnd/>
            <a:tailEnd/>
          </a:ln>
        </p:spPr>
      </p:pic>
      <p:sp>
        <p:nvSpPr>
          <p:cNvPr id="8" name="Rectangle 2">
            <a:extLst>
              <a:ext uri="{FF2B5EF4-FFF2-40B4-BE49-F238E27FC236}">
                <a16:creationId xmlns:a16="http://schemas.microsoft.com/office/drawing/2014/main" id="{B260942E-3C5A-42A2-ADB2-E13041BDABFA}"/>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6" name="Rectangle 3">
            <a:extLst>
              <a:ext uri="{FF2B5EF4-FFF2-40B4-BE49-F238E27FC236}">
                <a16:creationId xmlns:a16="http://schemas.microsoft.com/office/drawing/2014/main" id="{2E454CE1-9C33-4F3D-A3FF-8591E7ACB90B}"/>
              </a:ext>
            </a:extLst>
          </p:cNvPr>
          <p:cNvSpPr>
            <a:spLocks noGrp="1" noChangeArrowheads="1"/>
          </p:cNvSpPr>
          <p:nvPr>
            <p:ph idx="1"/>
          </p:nvPr>
        </p:nvSpPr>
        <p:spPr>
          <a:xfrm>
            <a:off x="637728" y="1278905"/>
            <a:ext cx="8686800" cy="5678487"/>
          </a:xfrm>
        </p:spPr>
        <p:txBody>
          <a:bodyPr>
            <a:normAutofit fontScale="92500" lnSpcReduction="20000"/>
          </a:bodyPr>
          <a:lstStyle/>
          <a:p>
            <a:pPr>
              <a:defRPr/>
            </a:pPr>
            <a:r>
              <a:rPr lang="zh-CN" altLang="en-US" dirty="0">
                <a:latin typeface="华文中宋" panose="02010600040101010101" pitchFamily="2" charset="-122"/>
                <a:ea typeface="华文中宋" panose="02010600040101010101" pitchFamily="2" charset="-122"/>
                <a:sym typeface="Symbol" pitchFamily="18" charset="2"/>
              </a:rPr>
              <a:t>交换排序－快速排序</a:t>
            </a:r>
            <a:endParaRPr lang="en-US" altLang="zh-CN" dirty="0">
              <a:latin typeface="华文中宋" panose="02010600040101010101" pitchFamily="2" charset="-122"/>
              <a:ea typeface="华文中宋" panose="02010600040101010101" pitchFamily="2" charset="-122"/>
              <a:sym typeface="Symbol" pitchFamily="18" charset="2"/>
            </a:endParaRPr>
          </a:p>
          <a:p>
            <a:pPr lvl="1">
              <a:defRPr/>
            </a:pPr>
            <a:r>
              <a:rPr lang="zh-CN" altLang="en-US" dirty="0">
                <a:latin typeface="华文中宋" panose="02010600040101010101" pitchFamily="2" charset="-122"/>
                <a:ea typeface="华文中宋" panose="02010600040101010101" pitchFamily="2" charset="-122"/>
                <a:sym typeface="Symbol" pitchFamily="18" charset="2"/>
              </a:rPr>
              <a:t>算法分析</a:t>
            </a:r>
            <a:endParaRPr lang="en-US" altLang="zh-CN" dirty="0">
              <a:latin typeface="华文中宋" panose="02010600040101010101" pitchFamily="2" charset="-122"/>
              <a:ea typeface="华文中宋" panose="02010600040101010101" pitchFamily="2" charset="-122"/>
              <a:sym typeface="Symbol" pitchFamily="18" charset="2"/>
            </a:endParaRPr>
          </a:p>
          <a:p>
            <a:pPr lvl="2">
              <a:defRPr/>
            </a:pPr>
            <a:r>
              <a:rPr lang="zh-CN" altLang="en-US" dirty="0">
                <a:latin typeface="华文中宋" panose="02010600040101010101" pitchFamily="2" charset="-122"/>
                <a:ea typeface="华文中宋" panose="02010600040101010101" pitchFamily="2" charset="-122"/>
                <a:sym typeface="Symbol" pitchFamily="18" charset="2"/>
              </a:rPr>
              <a:t>最坏比较次数：</a:t>
            </a:r>
            <a:r>
              <a:rPr lang="en-US" altLang="zh-CN" dirty="0">
                <a:latin typeface="华文中宋" panose="02010600040101010101" pitchFamily="2" charset="-122"/>
                <a:ea typeface="华文中宋" panose="02010600040101010101" pitchFamily="2" charset="-122"/>
                <a:sym typeface="Symbol" pitchFamily="18" charset="2"/>
              </a:rPr>
              <a:t>n(n-1)/2</a:t>
            </a:r>
          </a:p>
          <a:p>
            <a:pPr lvl="2">
              <a:defRPr/>
            </a:pPr>
            <a:r>
              <a:rPr lang="zh-CN" altLang="en-US" dirty="0">
                <a:latin typeface="华文中宋" panose="02010600040101010101" pitchFamily="2" charset="-122"/>
                <a:ea typeface="华文中宋" panose="02010600040101010101" pitchFamily="2" charset="-122"/>
                <a:sym typeface="Symbol" pitchFamily="18" charset="2"/>
              </a:rPr>
              <a:t>一般比较次数：</a:t>
            </a:r>
            <a:r>
              <a:rPr lang="en-US" altLang="zh-CN" dirty="0">
                <a:latin typeface="华文中宋" panose="02010600040101010101" pitchFamily="2" charset="-122"/>
                <a:ea typeface="华文中宋" panose="02010600040101010101" pitchFamily="2" charset="-122"/>
                <a:sym typeface="Symbol" pitchFamily="18" charset="2"/>
              </a:rPr>
              <a:t> O(nlog</a:t>
            </a:r>
            <a:r>
              <a:rPr lang="en-US" altLang="zh-CN" baseline="-25000" dirty="0">
                <a:latin typeface="华文中宋" panose="02010600040101010101" pitchFamily="2" charset="-122"/>
                <a:ea typeface="华文中宋" panose="02010600040101010101" pitchFamily="2" charset="-122"/>
                <a:sym typeface="Symbol" pitchFamily="18" charset="2"/>
              </a:rPr>
              <a:t>2</a:t>
            </a:r>
            <a:r>
              <a:rPr lang="en-US" altLang="zh-CN" dirty="0">
                <a:latin typeface="华文中宋" panose="02010600040101010101" pitchFamily="2" charset="-122"/>
                <a:ea typeface="华文中宋" panose="02010600040101010101" pitchFamily="2" charset="-122"/>
                <a:sym typeface="Symbol" pitchFamily="18" charset="2"/>
              </a:rPr>
              <a:t>n)</a:t>
            </a:r>
          </a:p>
          <a:p>
            <a:pPr lvl="2">
              <a:defRPr/>
            </a:pPr>
            <a:r>
              <a:rPr lang="zh-CN" altLang="en-US" dirty="0">
                <a:latin typeface="华文中宋" panose="02010600040101010101" pitchFamily="2" charset="-122"/>
                <a:ea typeface="华文中宋" panose="02010600040101010101" pitchFamily="2" charset="-122"/>
                <a:sym typeface="Symbol" pitchFamily="18" charset="2"/>
              </a:rPr>
              <a:t>移动次数不大于比较次数</a:t>
            </a:r>
            <a:endParaRPr lang="en-US" altLang="zh-CN" dirty="0">
              <a:latin typeface="华文中宋" panose="02010600040101010101" pitchFamily="2" charset="-122"/>
              <a:ea typeface="华文中宋" panose="02010600040101010101" pitchFamily="2" charset="-122"/>
              <a:sym typeface="Symbol" pitchFamily="18" charset="2"/>
            </a:endParaRPr>
          </a:p>
          <a:p>
            <a:pPr lvl="2">
              <a:defRPr/>
            </a:pPr>
            <a:r>
              <a:rPr lang="zh-CN" altLang="en-US" dirty="0">
                <a:latin typeface="华文中宋" panose="02010600040101010101" pitchFamily="2" charset="-122"/>
                <a:ea typeface="华文中宋" panose="02010600040101010101" pitchFamily="2" charset="-122"/>
                <a:sym typeface="Symbol" pitchFamily="18" charset="2"/>
              </a:rPr>
              <a:t>时间复杂度为：</a:t>
            </a:r>
            <a:r>
              <a:rPr lang="en-US" altLang="zh-CN" dirty="0">
                <a:latin typeface="华文中宋" panose="02010600040101010101" pitchFamily="2" charset="-122"/>
                <a:ea typeface="华文中宋" panose="02010600040101010101" pitchFamily="2" charset="-122"/>
                <a:sym typeface="Symbol" pitchFamily="18" charset="2"/>
              </a:rPr>
              <a:t> O(nlog</a:t>
            </a:r>
            <a:r>
              <a:rPr lang="en-US" altLang="zh-CN" baseline="-25000" dirty="0">
                <a:latin typeface="华文中宋" panose="02010600040101010101" pitchFamily="2" charset="-122"/>
                <a:ea typeface="华文中宋" panose="02010600040101010101" pitchFamily="2" charset="-122"/>
                <a:sym typeface="Symbol" pitchFamily="18" charset="2"/>
              </a:rPr>
              <a:t>2</a:t>
            </a:r>
            <a:r>
              <a:rPr lang="en-US" altLang="zh-CN" dirty="0">
                <a:latin typeface="华文中宋" panose="02010600040101010101" pitchFamily="2" charset="-122"/>
                <a:ea typeface="华文中宋" panose="02010600040101010101" pitchFamily="2" charset="-122"/>
                <a:sym typeface="Symbol" pitchFamily="18" charset="2"/>
              </a:rPr>
              <a:t>n)</a:t>
            </a:r>
            <a:endParaRPr lang="en-US" altLang="zh-CN" dirty="0">
              <a:latin typeface="华文中宋" panose="02010600040101010101" pitchFamily="2" charset="-122"/>
              <a:ea typeface="华文中宋" panose="02010600040101010101" pitchFamily="2" charset="-122"/>
            </a:endParaRPr>
          </a:p>
          <a:p>
            <a:pPr>
              <a:defRPr/>
            </a:pPr>
            <a:endParaRPr lang="en-US" altLang="zh-CN" dirty="0">
              <a:latin typeface="华文中宋" panose="02010600040101010101" pitchFamily="2" charset="-122"/>
              <a:ea typeface="华文中宋" panose="02010600040101010101" pitchFamily="2" charset="-122"/>
            </a:endParaRPr>
          </a:p>
          <a:p>
            <a:pPr>
              <a:defRPr/>
            </a:pPr>
            <a:r>
              <a:rPr lang="zh-CN" altLang="en-US" dirty="0">
                <a:latin typeface="华文中宋" panose="02010600040101010101" pitchFamily="2" charset="-122"/>
                <a:ea typeface="华文中宋" panose="02010600040101010101" pitchFamily="2" charset="-122"/>
              </a:rPr>
              <a:t>排序方法的比较和选择</a:t>
            </a:r>
          </a:p>
          <a:p>
            <a:pPr lvl="1">
              <a:defRPr/>
            </a:pPr>
            <a:r>
              <a:rPr lang="zh-CN" altLang="en-US" dirty="0">
                <a:latin typeface="华文中宋" panose="02010600040101010101" pitchFamily="2" charset="-122"/>
                <a:ea typeface="华文中宋" panose="02010600040101010101" pitchFamily="2" charset="-122"/>
              </a:rPr>
              <a:t>选择排序方法时，需要考虑的因素</a:t>
            </a:r>
          </a:p>
          <a:p>
            <a:pPr lvl="2">
              <a:defRPr/>
            </a:pPr>
            <a:r>
              <a:rPr lang="zh-CN" altLang="en-US" dirty="0">
                <a:latin typeface="华文中宋" panose="02010600040101010101" pitchFamily="2" charset="-122"/>
                <a:ea typeface="华文中宋" panose="02010600040101010101" pitchFamily="2" charset="-122"/>
              </a:rPr>
              <a:t>待排序记录的个数 </a:t>
            </a:r>
            <a:r>
              <a:rPr lang="en-US" altLang="zh-CN" dirty="0">
                <a:latin typeface="华文中宋" panose="02010600040101010101" pitchFamily="2" charset="-122"/>
                <a:ea typeface="华文中宋" panose="02010600040101010101" pitchFamily="2" charset="-122"/>
              </a:rPr>
              <a:t>n</a:t>
            </a:r>
          </a:p>
          <a:p>
            <a:pPr lvl="2">
              <a:defRPr/>
            </a:pPr>
            <a:r>
              <a:rPr lang="zh-CN" altLang="en-US" dirty="0">
                <a:latin typeface="华文中宋" panose="02010600040101010101" pitchFamily="2" charset="-122"/>
                <a:ea typeface="华文中宋" panose="02010600040101010101" pitchFamily="2" charset="-122"/>
              </a:rPr>
              <a:t>记录本身的大小（记录的长度）</a:t>
            </a:r>
          </a:p>
          <a:p>
            <a:pPr lvl="2">
              <a:defRPr/>
            </a:pPr>
            <a:r>
              <a:rPr lang="zh-CN" altLang="en-US" dirty="0">
                <a:latin typeface="华文中宋" panose="02010600040101010101" pitchFamily="2" charset="-122"/>
                <a:ea typeface="华文中宋" panose="02010600040101010101" pitchFamily="2" charset="-122"/>
              </a:rPr>
              <a:t>关键字的分布情况</a:t>
            </a:r>
          </a:p>
          <a:p>
            <a:pPr lvl="2">
              <a:defRPr/>
            </a:pPr>
            <a:r>
              <a:rPr lang="zh-CN" altLang="en-US" dirty="0">
                <a:latin typeface="华文中宋" panose="02010600040101010101" pitchFamily="2" charset="-122"/>
                <a:ea typeface="华文中宋" panose="02010600040101010101" pitchFamily="2" charset="-122"/>
              </a:rPr>
              <a:t>对排序稳定性的要求</a:t>
            </a:r>
          </a:p>
          <a:p>
            <a:pPr lvl="2">
              <a:defRPr/>
            </a:pPr>
            <a:r>
              <a:rPr lang="zh-CN" altLang="en-US" dirty="0">
                <a:latin typeface="华文中宋" panose="02010600040101010101" pitchFamily="2" charset="-122"/>
                <a:ea typeface="华文中宋" panose="02010600040101010101" pitchFamily="2" charset="-122"/>
              </a:rPr>
              <a:t>使用何种编程语言</a:t>
            </a:r>
          </a:p>
        </p:txBody>
      </p:sp>
      <p:sp>
        <p:nvSpPr>
          <p:cNvPr id="92162" name="灯片编号占位符 5">
            <a:extLst>
              <a:ext uri="{FF2B5EF4-FFF2-40B4-BE49-F238E27FC236}">
                <a16:creationId xmlns:a16="http://schemas.microsoft.com/office/drawing/2014/main" id="{1B987EF4-4440-4064-8A7C-DB06E7B8A10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DFE615AF-D3F2-417F-85CA-92A170B29F57}" type="slidenum">
              <a:rPr lang="zh-CN" altLang="en-US" sz="1400" b="0">
                <a:latin typeface="Arial" panose="020B0604020202020204" pitchFamily="34" charset="0"/>
              </a:rPr>
              <a:pPr>
                <a:spcBef>
                  <a:spcPct val="0"/>
                </a:spcBef>
                <a:buFontTx/>
                <a:buNone/>
              </a:pPr>
              <a:t>47</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9B5F62F0-4451-4E90-8920-F9B9992D8C3D}"/>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Rectangle 5">
            <a:extLst>
              <a:ext uri="{FF2B5EF4-FFF2-40B4-BE49-F238E27FC236}">
                <a16:creationId xmlns:a16="http://schemas.microsoft.com/office/drawing/2014/main" id="{1F71595B-A114-4FD9-95A1-030A20A461EB}"/>
              </a:ext>
            </a:extLst>
          </p:cNvPr>
          <p:cNvSpPr>
            <a:spLocks noGrp="1" noChangeArrowheads="1"/>
          </p:cNvSpPr>
          <p:nvPr>
            <p:ph idx="1"/>
          </p:nvPr>
        </p:nvSpPr>
        <p:spPr>
          <a:xfrm>
            <a:off x="302840" y="1063277"/>
            <a:ext cx="8229600" cy="4525963"/>
          </a:xfrm>
        </p:spPr>
        <p:txBody>
          <a:bodyPr/>
          <a:lstStyle/>
          <a:p>
            <a:r>
              <a:rPr lang="zh-CN" altLang="en-US" sz="2800" dirty="0">
                <a:latin typeface="华文中宋" panose="02010600040101010101" pitchFamily="2" charset="-122"/>
                <a:ea typeface="华文中宋" panose="02010600040101010101" pitchFamily="2" charset="-122"/>
              </a:rPr>
              <a:t>排序方法的比较和选择</a:t>
            </a:r>
          </a:p>
          <a:p>
            <a:pPr lvl="1"/>
            <a:r>
              <a:rPr lang="zh-CN" altLang="en-US" sz="2400" dirty="0">
                <a:latin typeface="华文中宋" panose="02010600040101010101" pitchFamily="2" charset="-122"/>
                <a:ea typeface="华文中宋" panose="02010600040101010101" pitchFamily="2" charset="-122"/>
              </a:rPr>
              <a:t>排序方法比较</a:t>
            </a:r>
          </a:p>
          <a:p>
            <a:pPr lvl="2"/>
            <a:r>
              <a:rPr lang="zh-CN" altLang="en-US" sz="2000" dirty="0">
                <a:latin typeface="华文中宋" panose="02010600040101010101" pitchFamily="2" charset="-122"/>
                <a:ea typeface="华文中宋" panose="02010600040101010101" pitchFamily="2" charset="-122"/>
              </a:rPr>
              <a:t>若 </a:t>
            </a:r>
            <a:r>
              <a:rPr lang="en-US" altLang="zh-CN" sz="2000" dirty="0">
                <a:latin typeface="华文中宋" panose="02010600040101010101" pitchFamily="2" charset="-122"/>
                <a:ea typeface="华文中宋" panose="02010600040101010101" pitchFamily="2" charset="-122"/>
              </a:rPr>
              <a:t>n </a:t>
            </a:r>
            <a:r>
              <a:rPr lang="zh-CN" altLang="en-US" sz="2000" dirty="0">
                <a:latin typeface="华文中宋" panose="02010600040101010101" pitchFamily="2" charset="-122"/>
                <a:ea typeface="华文中宋" panose="02010600040101010101" pitchFamily="2" charset="-122"/>
              </a:rPr>
              <a:t>较小（</a:t>
            </a:r>
            <a:r>
              <a:rPr lang="zh-CN" altLang="en-US" sz="2000" dirty="0">
                <a:latin typeface="华文中宋" panose="02010600040101010101" pitchFamily="2" charset="-122"/>
                <a:ea typeface="华文中宋" panose="02010600040101010101" pitchFamily="2" charset="-122"/>
                <a:sym typeface="Symbol" panose="05050102010706020507" pitchFamily="18" charset="2"/>
              </a:rPr>
              <a:t>≤50），可采用插入排序 或 简单选择排序</a:t>
            </a:r>
          </a:p>
          <a:p>
            <a:pPr lvl="2"/>
            <a:r>
              <a:rPr lang="zh-CN" altLang="en-US" sz="2000" dirty="0">
                <a:latin typeface="华文中宋" panose="02010600040101010101" pitchFamily="2" charset="-122"/>
                <a:ea typeface="华文中宋" panose="02010600040101010101" pitchFamily="2" charset="-122"/>
                <a:sym typeface="Symbol" panose="05050102010706020507" pitchFamily="18" charset="2"/>
              </a:rPr>
              <a:t>插入排序的移动次数比选择排序多，若记录长，采用选择排序</a:t>
            </a:r>
          </a:p>
          <a:p>
            <a:pPr lvl="2"/>
            <a:r>
              <a:rPr lang="zh-CN" altLang="en-US" sz="2000" dirty="0">
                <a:latin typeface="华文中宋" panose="02010600040101010101" pitchFamily="2" charset="-122"/>
                <a:ea typeface="华文中宋" panose="02010600040101010101" pitchFamily="2" charset="-122"/>
                <a:sym typeface="Symbol" panose="05050102010706020507" pitchFamily="18" charset="2"/>
              </a:rPr>
              <a:t>若 </a:t>
            </a:r>
            <a:r>
              <a:rPr lang="en-US" altLang="zh-CN" sz="2000" dirty="0">
                <a:latin typeface="华文中宋" panose="02010600040101010101" pitchFamily="2" charset="-122"/>
                <a:ea typeface="华文中宋" panose="02010600040101010101" pitchFamily="2" charset="-122"/>
                <a:sym typeface="Symbol" panose="05050102010706020507" pitchFamily="18" charset="2"/>
              </a:rPr>
              <a:t>n </a:t>
            </a:r>
            <a:r>
              <a:rPr lang="zh-CN" altLang="en-US" sz="2000" dirty="0">
                <a:latin typeface="华文中宋" panose="02010600040101010101" pitchFamily="2" charset="-122"/>
                <a:ea typeface="华文中宋" panose="02010600040101010101" pitchFamily="2" charset="-122"/>
                <a:sym typeface="Symbol" panose="05050102010706020507" pitchFamily="18" charset="2"/>
              </a:rPr>
              <a:t>较大，宜采用快速排序 或 堆排序</a:t>
            </a:r>
          </a:p>
          <a:p>
            <a:pPr lvl="2"/>
            <a:r>
              <a:rPr lang="zh-CN" altLang="en-US" sz="2000" dirty="0">
                <a:latin typeface="华文中宋" panose="02010600040101010101" pitchFamily="2" charset="-122"/>
                <a:ea typeface="华文中宋" panose="02010600040101010101" pitchFamily="2" charset="-122"/>
                <a:sym typeface="Symbol" panose="05050102010706020507" pitchFamily="18" charset="2"/>
              </a:rPr>
              <a:t>当排序的关键字是随机分布时，快速排序的平均运行时间最短</a:t>
            </a:r>
          </a:p>
          <a:p>
            <a:pPr lvl="2"/>
            <a:r>
              <a:rPr lang="zh-CN" altLang="en-US" sz="2000" dirty="0">
                <a:latin typeface="华文中宋" panose="02010600040101010101" pitchFamily="2" charset="-122"/>
                <a:ea typeface="华文中宋" panose="02010600040101010101" pitchFamily="2" charset="-122"/>
                <a:sym typeface="Symbol" panose="05050102010706020507" pitchFamily="18" charset="2"/>
              </a:rPr>
              <a:t>堆排序不会出现快速排序可能出现的最坏情况，但堆排序的建堆时间较长</a:t>
            </a:r>
          </a:p>
          <a:p>
            <a:pPr lvl="2"/>
            <a:r>
              <a:rPr lang="zh-CN" altLang="en-US" sz="2000" dirty="0">
                <a:latin typeface="华文中宋" panose="02010600040101010101" pitchFamily="2" charset="-122"/>
                <a:ea typeface="华文中宋" panose="02010600040101010101" pitchFamily="2" charset="-122"/>
                <a:sym typeface="Symbol" panose="05050102010706020507" pitchFamily="18" charset="2"/>
              </a:rPr>
              <a:t>若待排序记录按关键字基本有序，宜采用插入排序 或 冒泡排序</a:t>
            </a:r>
          </a:p>
          <a:p>
            <a:pPr lvl="2"/>
            <a:r>
              <a:rPr lang="zh-CN" altLang="en-US" sz="2000" dirty="0">
                <a:latin typeface="华文中宋" panose="02010600040101010101" pitchFamily="2" charset="-122"/>
                <a:ea typeface="华文中宋" panose="02010600040101010101" pitchFamily="2" charset="-122"/>
                <a:sym typeface="Symbol" panose="05050102010706020507" pitchFamily="18" charset="2"/>
              </a:rPr>
              <a:t>快速排序、堆排序等性能较好的排序方法是不稳定的</a:t>
            </a:r>
          </a:p>
          <a:p>
            <a:pPr lvl="2"/>
            <a:r>
              <a:rPr lang="zh-CN" altLang="en-US" sz="2000" dirty="0">
                <a:latin typeface="华文中宋" panose="02010600040101010101" pitchFamily="2" charset="-122"/>
                <a:ea typeface="华文中宋" panose="02010600040101010101" pitchFamily="2" charset="-122"/>
                <a:sym typeface="Symbol" panose="05050102010706020507" pitchFamily="18" charset="2"/>
              </a:rPr>
              <a:t>把表中记录按主关键字进行排序时，所用的排序方法与稳定与否无关，若按次关键字排序，应根据问题需要采用适当的排序方法</a:t>
            </a:r>
          </a:p>
          <a:p>
            <a:pPr lvl="2"/>
            <a:r>
              <a:rPr lang="zh-CN" altLang="en-US" sz="2000" dirty="0">
                <a:latin typeface="华文中宋" panose="02010600040101010101" pitchFamily="2" charset="-122"/>
                <a:ea typeface="华文中宋" panose="02010600040101010101" pitchFamily="2" charset="-122"/>
                <a:sym typeface="Symbol" panose="05050102010706020507" pitchFamily="18" charset="2"/>
              </a:rPr>
              <a:t>插入排序可用链式存储结构；快速排序和堆排序等只能用顺序存储结构</a:t>
            </a:r>
          </a:p>
        </p:txBody>
      </p:sp>
      <p:sp>
        <p:nvSpPr>
          <p:cNvPr id="93186" name="灯片编号占位符 5">
            <a:extLst>
              <a:ext uri="{FF2B5EF4-FFF2-40B4-BE49-F238E27FC236}">
                <a16:creationId xmlns:a16="http://schemas.microsoft.com/office/drawing/2014/main" id="{653A72A7-2307-4848-AB9B-0BE61847E0B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E3E5F576-AE08-462B-A246-9F1FCFCE5EF2}" type="slidenum">
              <a:rPr lang="zh-CN" altLang="en-US" sz="1400" b="0">
                <a:latin typeface="Arial" panose="020B0604020202020204" pitchFamily="34" charset="0"/>
              </a:rPr>
              <a:pPr>
                <a:spcBef>
                  <a:spcPct val="0"/>
                </a:spcBef>
                <a:buFontTx/>
                <a:buNone/>
              </a:pPr>
              <a:t>48</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FD1C3D66-F458-4D56-BD07-5D4282FD8F9B}"/>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3.7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排序</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1" name="Rectangle 1026">
            <a:extLst>
              <a:ext uri="{FF2B5EF4-FFF2-40B4-BE49-F238E27FC236}">
                <a16:creationId xmlns:a16="http://schemas.microsoft.com/office/drawing/2014/main" id="{6AFFE650-C2C5-4EC8-AA75-FE6ABE345048}"/>
              </a:ext>
            </a:extLst>
          </p:cNvPr>
          <p:cNvSpPr>
            <a:spLocks noGrp="1" noChangeArrowheads="1"/>
          </p:cNvSpPr>
          <p:nvPr>
            <p:ph type="title"/>
          </p:nvPr>
        </p:nvSpPr>
        <p:spPr>
          <a:xfrm>
            <a:off x="685800" y="1828800"/>
            <a:ext cx="7772400" cy="2057400"/>
          </a:xfrm>
        </p:spPr>
        <p:txBody>
          <a:bodyPr/>
          <a:lstStyle/>
          <a:p>
            <a:pPr>
              <a:lnSpc>
                <a:spcPct val="150000"/>
              </a:lnSpc>
            </a:pPr>
            <a:r>
              <a:rPr lang="en-US" altLang="zh-CN" sz="8000" b="1" dirty="0">
                <a:latin typeface="Times New Roman" panose="02020603050405020304" pitchFamily="18" charset="0"/>
                <a:ea typeface="宋体" panose="02010600030101010101" pitchFamily="2" charset="-122"/>
                <a:cs typeface="Times New Roman" panose="02020603050405020304" pitchFamily="18" charset="0"/>
              </a:rPr>
              <a:t>End</a:t>
            </a:r>
          </a:p>
        </p:txBody>
      </p:sp>
      <p:sp>
        <p:nvSpPr>
          <p:cNvPr id="94210" name="灯片编号占位符 5">
            <a:extLst>
              <a:ext uri="{FF2B5EF4-FFF2-40B4-BE49-F238E27FC236}">
                <a16:creationId xmlns:a16="http://schemas.microsoft.com/office/drawing/2014/main" id="{CDC9A9B2-ED96-4EE4-AE97-A6470312BF6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5BF04369-289C-4E92-8092-E16CD9F35794}" type="slidenum">
              <a:rPr lang="zh-CN" altLang="en-US" sz="1400" b="0">
                <a:latin typeface="Arial" panose="020B0604020202020204" pitchFamily="34" charset="0"/>
              </a:rPr>
              <a:pPr>
                <a:spcBef>
                  <a:spcPct val="0"/>
                </a:spcBef>
                <a:buFontTx/>
                <a:buNone/>
              </a:pPr>
              <a:t>49</a:t>
            </a:fld>
            <a:endParaRPr lang="en-US" altLang="zh-CN" sz="1400" b="0">
              <a:latin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3">
            <a:extLst>
              <a:ext uri="{FF2B5EF4-FFF2-40B4-BE49-F238E27FC236}">
                <a16:creationId xmlns:a16="http://schemas.microsoft.com/office/drawing/2014/main" id="{FD92A3F1-387E-4460-8560-AB46597DF4E7}"/>
              </a:ext>
            </a:extLst>
          </p:cNvPr>
          <p:cNvSpPr>
            <a:spLocks noGrp="1" noChangeArrowheads="1"/>
          </p:cNvSpPr>
          <p:nvPr>
            <p:ph type="body" sz="half" idx="1"/>
          </p:nvPr>
        </p:nvSpPr>
        <p:spPr>
          <a:xfrm>
            <a:off x="107950" y="1080467"/>
            <a:ext cx="9036050" cy="5876925"/>
          </a:xfrm>
        </p:spPr>
        <p:txBody>
          <a:bodyPr/>
          <a:lstStyle/>
          <a:p>
            <a:pPr marL="285750" indent="-285750"/>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查找方法 </a:t>
            </a:r>
            <a:r>
              <a:rPr lang="en-US" altLang="zh-CN" sz="28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800" dirty="0">
                <a:latin typeface="Times New Roman" panose="02020603050405020304" pitchFamily="18" charset="0"/>
                <a:ea typeface="华文中宋" panose="02010600040101010101" pitchFamily="2" charset="-122"/>
                <a:cs typeface="Times New Roman" panose="02020603050405020304" pitchFamily="18" charset="0"/>
              </a:rPr>
              <a:t>线性查找（顺序查找）</a:t>
            </a:r>
          </a:p>
          <a:p>
            <a:pPr marL="862013"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最简单的查找方式</a:t>
            </a:r>
          </a:p>
          <a:p>
            <a:pPr marL="862013" lvl="1"/>
            <a:r>
              <a:rPr lang="zh-CN" altLang="en-US" sz="24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前提条件</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：无（即所查找的表中记录可以是“无序的”）</a:t>
            </a:r>
          </a:p>
          <a:p>
            <a:pPr marL="862013"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在表中，从第一行记录开始，逐行比较记录的关键字</a:t>
            </a:r>
          </a:p>
          <a:p>
            <a:pPr marL="862013"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找到关键字和给定的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值相等的元素，则查找成功；</a:t>
            </a:r>
          </a:p>
          <a:p>
            <a:pPr marL="862013"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若比较结果与表中 </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n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个记录的关键字都不相等，则查找失败</a:t>
            </a:r>
          </a:p>
          <a:p>
            <a:pPr marL="862013" lvl="1"/>
            <a:endParaRPr lang="zh-CN" altLang="en-US" sz="24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endParaRPr lang="en-US" altLang="zh-CN" sz="24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endParaRPr lang="zh-CN" altLang="en-US" sz="2400" dirty="0">
              <a:latin typeface="Times New Roman" panose="02020603050405020304" pitchFamily="18" charset="0"/>
              <a:ea typeface="华文中宋" panose="02010600040101010101" pitchFamily="2" charset="-122"/>
              <a:cs typeface="Times New Roman" panose="02020603050405020304" pitchFamily="18" charset="0"/>
            </a:endParaRPr>
          </a:p>
          <a:p>
            <a:pPr marL="862013" lvl="1"/>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找到第 </a:t>
            </a:r>
            <a:r>
              <a:rPr lang="en-US" altLang="zh-CN" sz="2400" i="1" dirty="0" err="1">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24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400" dirty="0">
                <a:latin typeface="Times New Roman" panose="02020603050405020304" pitchFamily="18" charset="0"/>
                <a:ea typeface="华文中宋" panose="02010600040101010101" pitchFamily="2" charset="-122"/>
                <a:cs typeface="Times New Roman" panose="02020603050405020304" pitchFamily="18" charset="0"/>
              </a:rPr>
              <a:t>个记录所经历的比较次数 </a:t>
            </a:r>
            <a:r>
              <a:rPr lang="en-US" altLang="zh-CN" sz="2400" i="1" dirty="0">
                <a:latin typeface="Times New Roman" panose="02020603050405020304" pitchFamily="18" charset="0"/>
                <a:ea typeface="华文中宋" panose="02010600040101010101" pitchFamily="2" charset="-122"/>
                <a:cs typeface="Times New Roman" panose="02020603050405020304" pitchFamily="18" charset="0"/>
              </a:rPr>
              <a:t>C</a:t>
            </a:r>
            <a:r>
              <a:rPr lang="en-US" altLang="zh-CN" sz="2400" i="1" baseline="-25000" dirty="0">
                <a:latin typeface="Times New Roman" panose="02020603050405020304" pitchFamily="18" charset="0"/>
                <a:ea typeface="华文中宋" panose="02010600040101010101" pitchFamily="2" charset="-122"/>
                <a:cs typeface="Times New Roman" panose="02020603050405020304" pitchFamily="18" charset="0"/>
              </a:rPr>
              <a:t>i </a:t>
            </a:r>
            <a:r>
              <a:rPr lang="zh-CN" altLang="en-US" sz="2400" i="1"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400" i="1" dirty="0" err="1">
                <a:latin typeface="Times New Roman" panose="02020603050405020304" pitchFamily="18" charset="0"/>
                <a:ea typeface="华文中宋" panose="02010600040101010101" pitchFamily="2" charset="-122"/>
                <a:cs typeface="Times New Roman" panose="02020603050405020304" pitchFamily="18" charset="0"/>
              </a:rPr>
              <a:t>i</a:t>
            </a:r>
            <a:endParaRPr lang="zh-CN" altLang="en-US" sz="2400" i="1"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23554" name="灯片编号占位符 6">
            <a:extLst>
              <a:ext uri="{FF2B5EF4-FFF2-40B4-BE49-F238E27FC236}">
                <a16:creationId xmlns:a16="http://schemas.microsoft.com/office/drawing/2014/main" id="{9584B8BA-57FA-4957-837F-49CEE5373AC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AC4BD3B5-B278-475A-BB8C-4945067A3C79}" type="slidenum">
              <a:rPr lang="zh-CN" altLang="en-US" sz="1400" b="0">
                <a:latin typeface="Arial" panose="020B0604020202020204" pitchFamily="34" charset="0"/>
              </a:rPr>
              <a:pPr>
                <a:spcBef>
                  <a:spcPct val="0"/>
                </a:spcBef>
                <a:buFontTx/>
                <a:buNone/>
              </a:pPr>
              <a:t>5</a:t>
            </a:fld>
            <a:endParaRPr lang="en-US" altLang="zh-CN" sz="1400" b="0">
              <a:latin typeface="Times New Roman" panose="02020603050405020304" pitchFamily="18" charset="0"/>
            </a:endParaRPr>
          </a:p>
        </p:txBody>
      </p:sp>
      <p:graphicFrame>
        <p:nvGraphicFramePr>
          <p:cNvPr id="23557" name="Object 90">
            <a:extLst>
              <a:ext uri="{FF2B5EF4-FFF2-40B4-BE49-F238E27FC236}">
                <a16:creationId xmlns:a16="http://schemas.microsoft.com/office/drawing/2014/main" id="{7051CD99-A40D-4B5E-A689-47CEF3E37DFF}"/>
              </a:ext>
            </a:extLst>
          </p:cNvPr>
          <p:cNvGraphicFramePr>
            <a:graphicFrameLocks noChangeAspect="1"/>
          </p:cNvGraphicFramePr>
          <p:nvPr>
            <p:extLst>
              <p:ext uri="{D42A27DB-BD31-4B8C-83A1-F6EECF244321}">
                <p14:modId xmlns:p14="http://schemas.microsoft.com/office/powerpoint/2010/main" val="2587404531"/>
              </p:ext>
            </p:extLst>
          </p:nvPr>
        </p:nvGraphicFramePr>
        <p:xfrm>
          <a:off x="2101850" y="5605611"/>
          <a:ext cx="4895850" cy="847725"/>
        </p:xfrm>
        <a:graphic>
          <a:graphicData uri="http://schemas.openxmlformats.org/presentationml/2006/ole">
            <mc:AlternateContent xmlns:mc="http://schemas.openxmlformats.org/markup-compatibility/2006">
              <mc:Choice xmlns:v="urn:schemas-microsoft-com:vml" Requires="v">
                <p:oleObj spid="_x0000_s2100" name="Equation" r:id="rId4" imgW="1962056" imgH="361783" progId="Equation.DSMT4">
                  <p:embed/>
                </p:oleObj>
              </mc:Choice>
              <mc:Fallback>
                <p:oleObj name="Equation" r:id="rId4" imgW="1962056" imgH="361783" progId="Equation.DSMT4">
                  <p:embed/>
                  <p:pic>
                    <p:nvPicPr>
                      <p:cNvPr id="0" name="Object 9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01850" y="5605611"/>
                        <a:ext cx="489585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nvGrpSpPr>
          <p:cNvPr id="23558" name="Group 132">
            <a:extLst>
              <a:ext uri="{FF2B5EF4-FFF2-40B4-BE49-F238E27FC236}">
                <a16:creationId xmlns:a16="http://schemas.microsoft.com/office/drawing/2014/main" id="{6BB55439-4393-4ADD-BDA0-8D76F21B7BA9}"/>
              </a:ext>
            </a:extLst>
          </p:cNvPr>
          <p:cNvGrpSpPr>
            <a:grpSpLocks/>
          </p:cNvGrpSpPr>
          <p:nvPr/>
        </p:nvGrpSpPr>
        <p:grpSpPr bwMode="auto">
          <a:xfrm>
            <a:off x="2339975" y="3941043"/>
            <a:ext cx="4176713" cy="1000125"/>
            <a:chOff x="1619" y="2427"/>
            <a:chExt cx="2531" cy="595"/>
          </a:xfrm>
        </p:grpSpPr>
        <p:sp>
          <p:nvSpPr>
            <p:cNvPr id="23559" name="Rectangle 99">
              <a:extLst>
                <a:ext uri="{FF2B5EF4-FFF2-40B4-BE49-F238E27FC236}">
                  <a16:creationId xmlns:a16="http://schemas.microsoft.com/office/drawing/2014/main" id="{5F3D5C78-5C19-40C3-A4C9-7B2FBF6D2AE4}"/>
                </a:ext>
              </a:extLst>
            </p:cNvPr>
            <p:cNvSpPr>
              <a:spLocks noChangeArrowheads="1"/>
            </p:cNvSpPr>
            <p:nvPr/>
          </p:nvSpPr>
          <p:spPr bwMode="auto">
            <a:xfrm>
              <a:off x="3838"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17</a:t>
              </a:r>
            </a:p>
          </p:txBody>
        </p:sp>
        <p:sp>
          <p:nvSpPr>
            <p:cNvPr id="23560" name="Rectangle 98">
              <a:extLst>
                <a:ext uri="{FF2B5EF4-FFF2-40B4-BE49-F238E27FC236}">
                  <a16:creationId xmlns:a16="http://schemas.microsoft.com/office/drawing/2014/main" id="{2433DB06-F07D-4AC8-A833-8FB44C1B6E39}"/>
                </a:ext>
              </a:extLst>
            </p:cNvPr>
            <p:cNvSpPr>
              <a:spLocks noChangeArrowheads="1"/>
            </p:cNvSpPr>
            <p:nvPr/>
          </p:nvSpPr>
          <p:spPr bwMode="auto">
            <a:xfrm>
              <a:off x="3526"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46</a:t>
              </a:r>
            </a:p>
          </p:txBody>
        </p:sp>
        <p:sp>
          <p:nvSpPr>
            <p:cNvPr id="23561" name="Rectangle 97">
              <a:extLst>
                <a:ext uri="{FF2B5EF4-FFF2-40B4-BE49-F238E27FC236}">
                  <a16:creationId xmlns:a16="http://schemas.microsoft.com/office/drawing/2014/main" id="{CCACA24B-A64A-414E-9717-76437CE8B05B}"/>
                </a:ext>
              </a:extLst>
            </p:cNvPr>
            <p:cNvSpPr>
              <a:spLocks noChangeArrowheads="1"/>
            </p:cNvSpPr>
            <p:nvPr/>
          </p:nvSpPr>
          <p:spPr bwMode="auto">
            <a:xfrm>
              <a:off x="3214"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55</a:t>
              </a:r>
            </a:p>
          </p:txBody>
        </p:sp>
        <p:sp>
          <p:nvSpPr>
            <p:cNvPr id="23562" name="Rectangle 96">
              <a:extLst>
                <a:ext uri="{FF2B5EF4-FFF2-40B4-BE49-F238E27FC236}">
                  <a16:creationId xmlns:a16="http://schemas.microsoft.com/office/drawing/2014/main" id="{23F11427-D564-4FF2-A863-988CBA109E6F}"/>
                </a:ext>
              </a:extLst>
            </p:cNvPr>
            <p:cNvSpPr>
              <a:spLocks noChangeArrowheads="1"/>
            </p:cNvSpPr>
            <p:nvPr/>
          </p:nvSpPr>
          <p:spPr bwMode="auto">
            <a:xfrm>
              <a:off x="2903" y="2659"/>
              <a:ext cx="311"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70</a:t>
              </a:r>
            </a:p>
          </p:txBody>
        </p:sp>
        <p:sp>
          <p:nvSpPr>
            <p:cNvPr id="23563" name="Rectangle 95">
              <a:extLst>
                <a:ext uri="{FF2B5EF4-FFF2-40B4-BE49-F238E27FC236}">
                  <a16:creationId xmlns:a16="http://schemas.microsoft.com/office/drawing/2014/main" id="{D8187202-C5FA-448E-B3A7-9865E3E69D6B}"/>
                </a:ext>
              </a:extLst>
            </p:cNvPr>
            <p:cNvSpPr>
              <a:spLocks noChangeArrowheads="1"/>
            </p:cNvSpPr>
            <p:nvPr/>
          </p:nvSpPr>
          <p:spPr bwMode="auto">
            <a:xfrm>
              <a:off x="2591"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42</a:t>
              </a:r>
            </a:p>
          </p:txBody>
        </p:sp>
        <p:sp>
          <p:nvSpPr>
            <p:cNvPr id="23564" name="Rectangle 94">
              <a:extLst>
                <a:ext uri="{FF2B5EF4-FFF2-40B4-BE49-F238E27FC236}">
                  <a16:creationId xmlns:a16="http://schemas.microsoft.com/office/drawing/2014/main" id="{53C58EEA-292D-47B0-8115-7E0A5682EAD0}"/>
                </a:ext>
              </a:extLst>
            </p:cNvPr>
            <p:cNvSpPr>
              <a:spLocks noChangeArrowheads="1"/>
            </p:cNvSpPr>
            <p:nvPr/>
          </p:nvSpPr>
          <p:spPr bwMode="auto">
            <a:xfrm>
              <a:off x="2279"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94</a:t>
              </a:r>
            </a:p>
          </p:txBody>
        </p:sp>
        <p:sp>
          <p:nvSpPr>
            <p:cNvPr id="23565" name="Rectangle 93">
              <a:extLst>
                <a:ext uri="{FF2B5EF4-FFF2-40B4-BE49-F238E27FC236}">
                  <a16:creationId xmlns:a16="http://schemas.microsoft.com/office/drawing/2014/main" id="{246CF992-E138-4290-9433-8BB0F5C7E7AD}"/>
                </a:ext>
              </a:extLst>
            </p:cNvPr>
            <p:cNvSpPr>
              <a:spLocks noChangeArrowheads="1"/>
            </p:cNvSpPr>
            <p:nvPr/>
          </p:nvSpPr>
          <p:spPr bwMode="auto">
            <a:xfrm>
              <a:off x="1967"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13</a:t>
              </a:r>
            </a:p>
          </p:txBody>
        </p:sp>
        <p:sp>
          <p:nvSpPr>
            <p:cNvPr id="23566" name="Rectangle 92">
              <a:extLst>
                <a:ext uri="{FF2B5EF4-FFF2-40B4-BE49-F238E27FC236}">
                  <a16:creationId xmlns:a16="http://schemas.microsoft.com/office/drawing/2014/main" id="{4A68C96A-B689-4DE3-983D-196A247DBA0F}"/>
                </a:ext>
              </a:extLst>
            </p:cNvPr>
            <p:cNvSpPr>
              <a:spLocks noChangeArrowheads="1"/>
            </p:cNvSpPr>
            <p:nvPr/>
          </p:nvSpPr>
          <p:spPr bwMode="auto">
            <a:xfrm>
              <a:off x="1655"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5</a:t>
              </a:r>
            </a:p>
          </p:txBody>
        </p:sp>
        <p:sp>
          <p:nvSpPr>
            <p:cNvPr id="23567" name="Line 100">
              <a:extLst>
                <a:ext uri="{FF2B5EF4-FFF2-40B4-BE49-F238E27FC236}">
                  <a16:creationId xmlns:a16="http://schemas.microsoft.com/office/drawing/2014/main" id="{4E569294-1BAC-4338-A2E8-5AA7C3E343A1}"/>
                </a:ext>
              </a:extLst>
            </p:cNvPr>
            <p:cNvSpPr>
              <a:spLocks noChangeShapeType="1"/>
            </p:cNvSpPr>
            <p:nvPr/>
          </p:nvSpPr>
          <p:spPr bwMode="auto">
            <a:xfrm>
              <a:off x="1655" y="2659"/>
              <a:ext cx="2495" cy="0"/>
            </a:xfrm>
            <a:prstGeom prst="line">
              <a:avLst/>
            </a:prstGeom>
            <a:noFill/>
            <a:ln w="28575" cap="sq">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68" name="Line 101">
              <a:extLst>
                <a:ext uri="{FF2B5EF4-FFF2-40B4-BE49-F238E27FC236}">
                  <a16:creationId xmlns:a16="http://schemas.microsoft.com/office/drawing/2014/main" id="{58013AF6-B9C3-4066-89B0-4873F5387B93}"/>
                </a:ext>
              </a:extLst>
            </p:cNvPr>
            <p:cNvSpPr>
              <a:spLocks noChangeShapeType="1"/>
            </p:cNvSpPr>
            <p:nvPr/>
          </p:nvSpPr>
          <p:spPr bwMode="auto">
            <a:xfrm>
              <a:off x="1655" y="2850"/>
              <a:ext cx="2495" cy="0"/>
            </a:xfrm>
            <a:prstGeom prst="line">
              <a:avLst/>
            </a:prstGeom>
            <a:noFill/>
            <a:ln w="28575" cap="sq">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69" name="Line 102">
              <a:extLst>
                <a:ext uri="{FF2B5EF4-FFF2-40B4-BE49-F238E27FC236}">
                  <a16:creationId xmlns:a16="http://schemas.microsoft.com/office/drawing/2014/main" id="{47A440BE-CF8F-4348-8B37-990AD1AA81F1}"/>
                </a:ext>
              </a:extLst>
            </p:cNvPr>
            <p:cNvSpPr>
              <a:spLocks noChangeShapeType="1"/>
            </p:cNvSpPr>
            <p:nvPr/>
          </p:nvSpPr>
          <p:spPr bwMode="auto">
            <a:xfrm>
              <a:off x="1655" y="2659"/>
              <a:ext cx="0" cy="191"/>
            </a:xfrm>
            <a:prstGeom prst="line">
              <a:avLst/>
            </a:prstGeom>
            <a:noFill/>
            <a:ln w="28575" cap="sq">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70" name="Line 103">
              <a:extLst>
                <a:ext uri="{FF2B5EF4-FFF2-40B4-BE49-F238E27FC236}">
                  <a16:creationId xmlns:a16="http://schemas.microsoft.com/office/drawing/2014/main" id="{6328A63F-3A2C-421A-90B6-5BC37BB5D347}"/>
                </a:ext>
              </a:extLst>
            </p:cNvPr>
            <p:cNvSpPr>
              <a:spLocks noChangeShapeType="1"/>
            </p:cNvSpPr>
            <p:nvPr/>
          </p:nvSpPr>
          <p:spPr bwMode="auto">
            <a:xfrm>
              <a:off x="1967"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71" name="Line 104">
              <a:extLst>
                <a:ext uri="{FF2B5EF4-FFF2-40B4-BE49-F238E27FC236}">
                  <a16:creationId xmlns:a16="http://schemas.microsoft.com/office/drawing/2014/main" id="{1A1E0F04-892A-4BAD-81A2-47E3ABF100CC}"/>
                </a:ext>
              </a:extLst>
            </p:cNvPr>
            <p:cNvSpPr>
              <a:spLocks noChangeShapeType="1"/>
            </p:cNvSpPr>
            <p:nvPr/>
          </p:nvSpPr>
          <p:spPr bwMode="auto">
            <a:xfrm>
              <a:off x="2279"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72" name="Line 105">
              <a:extLst>
                <a:ext uri="{FF2B5EF4-FFF2-40B4-BE49-F238E27FC236}">
                  <a16:creationId xmlns:a16="http://schemas.microsoft.com/office/drawing/2014/main" id="{79CE39D3-D80B-45D2-A339-6FD0FA6FD150}"/>
                </a:ext>
              </a:extLst>
            </p:cNvPr>
            <p:cNvSpPr>
              <a:spLocks noChangeShapeType="1"/>
            </p:cNvSpPr>
            <p:nvPr/>
          </p:nvSpPr>
          <p:spPr bwMode="auto">
            <a:xfrm>
              <a:off x="2591"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73" name="Line 106">
              <a:extLst>
                <a:ext uri="{FF2B5EF4-FFF2-40B4-BE49-F238E27FC236}">
                  <a16:creationId xmlns:a16="http://schemas.microsoft.com/office/drawing/2014/main" id="{242FB34D-B7AC-4EEF-A58B-4D4548318A52}"/>
                </a:ext>
              </a:extLst>
            </p:cNvPr>
            <p:cNvSpPr>
              <a:spLocks noChangeShapeType="1"/>
            </p:cNvSpPr>
            <p:nvPr/>
          </p:nvSpPr>
          <p:spPr bwMode="auto">
            <a:xfrm>
              <a:off x="2903"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74" name="Line 107">
              <a:extLst>
                <a:ext uri="{FF2B5EF4-FFF2-40B4-BE49-F238E27FC236}">
                  <a16:creationId xmlns:a16="http://schemas.microsoft.com/office/drawing/2014/main" id="{47B2FA35-D45B-4141-83A3-4221AA3158E0}"/>
                </a:ext>
              </a:extLst>
            </p:cNvPr>
            <p:cNvSpPr>
              <a:spLocks noChangeShapeType="1"/>
            </p:cNvSpPr>
            <p:nvPr/>
          </p:nvSpPr>
          <p:spPr bwMode="auto">
            <a:xfrm>
              <a:off x="3214"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75" name="Line 108">
              <a:extLst>
                <a:ext uri="{FF2B5EF4-FFF2-40B4-BE49-F238E27FC236}">
                  <a16:creationId xmlns:a16="http://schemas.microsoft.com/office/drawing/2014/main" id="{BBF371F2-4D5A-4A64-8EF7-EBDB8C56B7E0}"/>
                </a:ext>
              </a:extLst>
            </p:cNvPr>
            <p:cNvSpPr>
              <a:spLocks noChangeShapeType="1"/>
            </p:cNvSpPr>
            <p:nvPr/>
          </p:nvSpPr>
          <p:spPr bwMode="auto">
            <a:xfrm>
              <a:off x="3526"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76" name="Line 109">
              <a:extLst>
                <a:ext uri="{FF2B5EF4-FFF2-40B4-BE49-F238E27FC236}">
                  <a16:creationId xmlns:a16="http://schemas.microsoft.com/office/drawing/2014/main" id="{E4173279-BA04-4C0E-BEAC-10A573B13E62}"/>
                </a:ext>
              </a:extLst>
            </p:cNvPr>
            <p:cNvSpPr>
              <a:spLocks noChangeShapeType="1"/>
            </p:cNvSpPr>
            <p:nvPr/>
          </p:nvSpPr>
          <p:spPr bwMode="auto">
            <a:xfrm>
              <a:off x="3838"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77" name="Line 110">
              <a:extLst>
                <a:ext uri="{FF2B5EF4-FFF2-40B4-BE49-F238E27FC236}">
                  <a16:creationId xmlns:a16="http://schemas.microsoft.com/office/drawing/2014/main" id="{25A3EBB2-B4DF-4D4D-A7D1-11818238E2A8}"/>
                </a:ext>
              </a:extLst>
            </p:cNvPr>
            <p:cNvSpPr>
              <a:spLocks noChangeShapeType="1"/>
            </p:cNvSpPr>
            <p:nvPr/>
          </p:nvSpPr>
          <p:spPr bwMode="auto">
            <a:xfrm>
              <a:off x="4150" y="2659"/>
              <a:ext cx="0" cy="191"/>
            </a:xfrm>
            <a:prstGeom prst="line">
              <a:avLst/>
            </a:prstGeom>
            <a:noFill/>
            <a:ln w="28575" cap="sq">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78" name="Text Box 130">
              <a:extLst>
                <a:ext uri="{FF2B5EF4-FFF2-40B4-BE49-F238E27FC236}">
                  <a16:creationId xmlns:a16="http://schemas.microsoft.com/office/drawing/2014/main" id="{6C84A62F-91EA-4AE5-AF3D-C17C920852FE}"/>
                </a:ext>
              </a:extLst>
            </p:cNvPr>
            <p:cNvSpPr txBox="1">
              <a:spLocks noChangeArrowheads="1"/>
            </p:cNvSpPr>
            <p:nvPr/>
          </p:nvSpPr>
          <p:spPr bwMode="auto">
            <a:xfrm>
              <a:off x="1619" y="2427"/>
              <a:ext cx="883" cy="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r>
                <a:rPr lang="en-US" altLang="zh-CN" sz="1800" b="0">
                  <a:solidFill>
                    <a:schemeClr val="tx1"/>
                  </a:solidFill>
                  <a:latin typeface="Times New Roman" panose="02020603050405020304" pitchFamily="18" charset="0"/>
                </a:rPr>
                <a:t>K=55</a:t>
              </a:r>
              <a:r>
                <a:rPr lang="zh-CN" altLang="en-US" sz="1800" b="0">
                  <a:solidFill>
                    <a:schemeClr val="tx1"/>
                  </a:solidFill>
                  <a:latin typeface="Times New Roman" panose="02020603050405020304" pitchFamily="18" charset="0"/>
                </a:rPr>
                <a:t>，</a:t>
              </a:r>
              <a:r>
                <a:rPr lang="en-US" altLang="zh-CN" sz="1800" b="0">
                  <a:solidFill>
                    <a:schemeClr val="tx1"/>
                  </a:solidFill>
                  <a:latin typeface="Times New Roman" panose="02020603050405020304" pitchFamily="18" charset="0"/>
                </a:rPr>
                <a:t>K=60</a:t>
              </a:r>
            </a:p>
          </p:txBody>
        </p:sp>
        <p:sp>
          <p:nvSpPr>
            <p:cNvPr id="23579" name="Text Box 131">
              <a:extLst>
                <a:ext uri="{FF2B5EF4-FFF2-40B4-BE49-F238E27FC236}">
                  <a16:creationId xmlns:a16="http://schemas.microsoft.com/office/drawing/2014/main" id="{E4742779-3426-40CD-A02F-0C53FDFAAAD6}"/>
                </a:ext>
              </a:extLst>
            </p:cNvPr>
            <p:cNvSpPr txBox="1">
              <a:spLocks noChangeArrowheads="1"/>
            </p:cNvSpPr>
            <p:nvPr/>
          </p:nvSpPr>
          <p:spPr bwMode="auto">
            <a:xfrm>
              <a:off x="1718" y="2804"/>
              <a:ext cx="250" cy="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r>
                <a:rPr lang="en-US" altLang="zh-CN" sz="1800" b="0">
                  <a:solidFill>
                    <a:schemeClr val="tx1"/>
                  </a:solidFill>
                  <a:latin typeface="Times New Roman" panose="02020603050405020304" pitchFamily="18" charset="0"/>
                  <a:cs typeface="Times New Roman" panose="02020603050405020304" pitchFamily="18" charset="0"/>
                </a:rPr>
                <a:t>↑</a:t>
              </a:r>
            </a:p>
          </p:txBody>
        </p:sp>
      </p:grpSp>
      <p:sp>
        <p:nvSpPr>
          <p:cNvPr id="30" name="Rectangle 2">
            <a:extLst>
              <a:ext uri="{FF2B5EF4-FFF2-40B4-BE49-F238E27FC236}">
                <a16:creationId xmlns:a16="http://schemas.microsoft.com/office/drawing/2014/main" id="{2FF34197-104F-4E39-B3DA-338615BACDC5}"/>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Rectangle 3">
            <a:extLst>
              <a:ext uri="{FF2B5EF4-FFF2-40B4-BE49-F238E27FC236}">
                <a16:creationId xmlns:a16="http://schemas.microsoft.com/office/drawing/2014/main" id="{8BD31F06-D3DC-40C0-AC06-9FBF5E6E71AA}"/>
              </a:ext>
            </a:extLst>
          </p:cNvPr>
          <p:cNvSpPr>
            <a:spLocks noGrp="1" noChangeArrowheads="1"/>
          </p:cNvSpPr>
          <p:nvPr>
            <p:ph type="body" sz="half" idx="1"/>
          </p:nvPr>
        </p:nvSpPr>
        <p:spPr>
          <a:xfrm>
            <a:off x="76200" y="1129556"/>
            <a:ext cx="9067800" cy="5611812"/>
          </a:xfrm>
        </p:spPr>
        <p:txBody>
          <a:bodyPr/>
          <a:lstStyle/>
          <a:p>
            <a:pPr marL="285750" indent="-285750">
              <a:lnSpc>
                <a:spcPct val="90000"/>
              </a:lnSpc>
            </a:pPr>
            <a:r>
              <a:rPr lang="zh-CN" altLang="en-US" sz="2400" dirty="0">
                <a:latin typeface="华文中宋" panose="02010600040101010101" pitchFamily="2" charset="-122"/>
                <a:ea typeface="华文中宋" panose="02010600040101010101" pitchFamily="2" charset="-122"/>
              </a:rPr>
              <a:t>查找方法 </a:t>
            </a: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线性查找</a:t>
            </a:r>
          </a:p>
          <a:p>
            <a:pPr marL="862013" lvl="1">
              <a:lnSpc>
                <a:spcPct val="90000"/>
              </a:lnSpc>
            </a:pPr>
            <a:r>
              <a:rPr lang="zh-CN" altLang="en-US" sz="2000" dirty="0">
                <a:latin typeface="华文中宋" panose="02010600040101010101" pitchFamily="2" charset="-122"/>
                <a:ea typeface="华文中宋" panose="02010600040101010101" pitchFamily="2" charset="-122"/>
              </a:rPr>
              <a:t>线性查找流程</a:t>
            </a: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buFontTx/>
              <a:buNone/>
            </a:pPr>
            <a:r>
              <a:rPr lang="en-US" altLang="zh-CN" sz="2000" dirty="0">
                <a:latin typeface="华文中宋" panose="02010600040101010101" pitchFamily="2" charset="-122"/>
                <a:ea typeface="华文中宋" panose="02010600040101010101" pitchFamily="2" charset="-122"/>
              </a:rPr>
              <a:t>  </a:t>
            </a: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endParaRPr lang="zh-CN" altLang="en-US" sz="2000" dirty="0">
              <a:latin typeface="华文中宋" panose="02010600040101010101" pitchFamily="2" charset="-122"/>
              <a:ea typeface="华文中宋" panose="02010600040101010101" pitchFamily="2" charset="-122"/>
            </a:endParaRPr>
          </a:p>
          <a:p>
            <a:pPr marL="862013" lvl="1">
              <a:lnSpc>
                <a:spcPct val="90000"/>
              </a:lnSpc>
            </a:pPr>
            <a:r>
              <a:rPr lang="zh-CN" altLang="en-US" sz="2000" dirty="0">
                <a:latin typeface="华文中宋" panose="02010600040101010101" pitchFamily="2" charset="-122"/>
                <a:ea typeface="华文中宋" panose="02010600040101010101" pitchFamily="2" charset="-122"/>
              </a:rPr>
              <a:t>优缺点：</a:t>
            </a:r>
          </a:p>
          <a:p>
            <a:pPr marL="1333500" lvl="2">
              <a:lnSpc>
                <a:spcPct val="90000"/>
              </a:lnSpc>
            </a:pPr>
            <a:r>
              <a:rPr lang="zh-CN" altLang="en-US" sz="1800" dirty="0">
                <a:latin typeface="华文中宋" panose="02010600040101010101" pitchFamily="2" charset="-122"/>
                <a:ea typeface="华文中宋" panose="02010600040101010101" pitchFamily="2" charset="-122"/>
              </a:rPr>
              <a:t>算法简单，对表无特殊要求，适合于短表</a:t>
            </a:r>
          </a:p>
          <a:p>
            <a:pPr marL="1333500" lvl="2">
              <a:lnSpc>
                <a:spcPct val="90000"/>
              </a:lnSpc>
            </a:pPr>
            <a:r>
              <a:rPr lang="zh-CN" altLang="en-US" sz="1800" dirty="0">
                <a:latin typeface="华文中宋" panose="02010600040101010101" pitchFamily="2" charset="-122"/>
                <a:ea typeface="华文中宋" panose="02010600040101010101" pitchFamily="2" charset="-122"/>
              </a:rPr>
              <a:t>表长时，效率较低</a:t>
            </a:r>
            <a:endParaRPr lang="en-US" altLang="zh-CN" sz="1800" dirty="0">
              <a:latin typeface="华文中宋" panose="02010600040101010101" pitchFamily="2" charset="-122"/>
              <a:ea typeface="华文中宋" panose="02010600040101010101" pitchFamily="2" charset="-122"/>
            </a:endParaRPr>
          </a:p>
        </p:txBody>
      </p:sp>
      <p:sp>
        <p:nvSpPr>
          <p:cNvPr id="25602" name="灯片编号占位符 6">
            <a:extLst>
              <a:ext uri="{FF2B5EF4-FFF2-40B4-BE49-F238E27FC236}">
                <a16:creationId xmlns:a16="http://schemas.microsoft.com/office/drawing/2014/main" id="{1BE81D43-9A43-43A4-AD54-3AA019E472F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785EC268-3838-4173-8435-C8D7538DCA0D}" type="slidenum">
              <a:rPr lang="zh-CN" altLang="en-US" sz="1400" b="0">
                <a:latin typeface="Arial" panose="020B0604020202020204" pitchFamily="34" charset="0"/>
              </a:rPr>
              <a:pPr>
                <a:spcBef>
                  <a:spcPct val="0"/>
                </a:spcBef>
                <a:buFontTx/>
                <a:buNone/>
              </a:pPr>
              <a:t>6</a:t>
            </a:fld>
            <a:endParaRPr lang="en-US" altLang="zh-CN" sz="1400" b="0">
              <a:latin typeface="Times New Roman" panose="02020603050405020304" pitchFamily="18" charset="0"/>
            </a:endParaRPr>
          </a:p>
        </p:txBody>
      </p:sp>
      <p:grpSp>
        <p:nvGrpSpPr>
          <p:cNvPr id="25605" name="Group 50">
            <a:extLst>
              <a:ext uri="{FF2B5EF4-FFF2-40B4-BE49-F238E27FC236}">
                <a16:creationId xmlns:a16="http://schemas.microsoft.com/office/drawing/2014/main" id="{1343F062-78A1-449F-A415-A29F920A6577}"/>
              </a:ext>
            </a:extLst>
          </p:cNvPr>
          <p:cNvGrpSpPr>
            <a:grpSpLocks/>
          </p:cNvGrpSpPr>
          <p:nvPr/>
        </p:nvGrpSpPr>
        <p:grpSpPr bwMode="auto">
          <a:xfrm>
            <a:off x="5400675" y="2086521"/>
            <a:ext cx="3708400" cy="2852737"/>
            <a:chOff x="3132" y="862"/>
            <a:chExt cx="2468" cy="1797"/>
          </a:xfrm>
        </p:grpSpPr>
        <p:sp>
          <p:nvSpPr>
            <p:cNvPr id="25628" name="Text Box 25">
              <a:extLst>
                <a:ext uri="{FF2B5EF4-FFF2-40B4-BE49-F238E27FC236}">
                  <a16:creationId xmlns:a16="http://schemas.microsoft.com/office/drawing/2014/main" id="{4DCB51F5-DBA0-40EC-B9EC-95E752433EE5}"/>
                </a:ext>
              </a:extLst>
            </p:cNvPr>
            <p:cNvSpPr txBox="1">
              <a:spLocks noChangeArrowheads="1"/>
            </p:cNvSpPr>
            <p:nvPr/>
          </p:nvSpPr>
          <p:spPr bwMode="auto">
            <a:xfrm>
              <a:off x="3296" y="862"/>
              <a:ext cx="960" cy="446"/>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50000"/>
                </a:spcBef>
                <a:buFontTx/>
                <a:buNone/>
              </a:pPr>
              <a:r>
                <a:rPr lang="en-US" altLang="zh-CN" sz="1600" b="0">
                  <a:solidFill>
                    <a:schemeClr val="tx1"/>
                  </a:solidFill>
                  <a:latin typeface="Times New Roman" panose="02020603050405020304" pitchFamily="18" charset="0"/>
                </a:rPr>
                <a:t>r[n+1].key = K</a:t>
              </a:r>
            </a:p>
            <a:p>
              <a:pPr algn="ctr">
                <a:spcBef>
                  <a:spcPct val="50000"/>
                </a:spcBef>
                <a:buFontTx/>
                <a:buNone/>
              </a:pPr>
              <a:r>
                <a:rPr lang="en-US" altLang="zh-CN" sz="1600">
                  <a:solidFill>
                    <a:schemeClr val="tx1"/>
                  </a:solidFill>
                  <a:latin typeface="Times New Roman" panose="02020603050405020304" pitchFamily="18" charset="0"/>
                </a:rPr>
                <a:t>i ＝ 1</a:t>
              </a:r>
            </a:p>
          </p:txBody>
        </p:sp>
        <p:sp>
          <p:nvSpPr>
            <p:cNvPr id="25629" name="AutoShape 26">
              <a:extLst>
                <a:ext uri="{FF2B5EF4-FFF2-40B4-BE49-F238E27FC236}">
                  <a16:creationId xmlns:a16="http://schemas.microsoft.com/office/drawing/2014/main" id="{1889E33A-2C59-420D-AD7D-CDDB0C7216F0}"/>
                </a:ext>
              </a:extLst>
            </p:cNvPr>
            <p:cNvSpPr>
              <a:spLocks noChangeArrowheads="1"/>
            </p:cNvSpPr>
            <p:nvPr/>
          </p:nvSpPr>
          <p:spPr bwMode="auto">
            <a:xfrm>
              <a:off x="3314" y="1471"/>
              <a:ext cx="960" cy="336"/>
            </a:xfrm>
            <a:prstGeom prst="flowChartDecision">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600">
                  <a:solidFill>
                    <a:schemeClr val="tx1"/>
                  </a:solidFill>
                  <a:latin typeface="Times New Roman" panose="02020603050405020304" pitchFamily="18" charset="0"/>
                </a:rPr>
                <a:t>r[i].key=K?</a:t>
              </a:r>
            </a:p>
          </p:txBody>
        </p:sp>
        <p:sp>
          <p:nvSpPr>
            <p:cNvPr id="25630" name="Line 27">
              <a:extLst>
                <a:ext uri="{FF2B5EF4-FFF2-40B4-BE49-F238E27FC236}">
                  <a16:creationId xmlns:a16="http://schemas.microsoft.com/office/drawing/2014/main" id="{F8547A1D-4EF7-4A58-BA8E-182AE34DE4A0}"/>
                </a:ext>
              </a:extLst>
            </p:cNvPr>
            <p:cNvSpPr>
              <a:spLocks noChangeShapeType="1"/>
            </p:cNvSpPr>
            <p:nvPr/>
          </p:nvSpPr>
          <p:spPr bwMode="auto">
            <a:xfrm>
              <a:off x="3794" y="1327"/>
              <a:ext cx="0" cy="144"/>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631" name="Line 28">
              <a:extLst>
                <a:ext uri="{FF2B5EF4-FFF2-40B4-BE49-F238E27FC236}">
                  <a16:creationId xmlns:a16="http://schemas.microsoft.com/office/drawing/2014/main" id="{50A987A8-E3D8-47E2-BEAC-DDC4DE43FB66}"/>
                </a:ext>
              </a:extLst>
            </p:cNvPr>
            <p:cNvSpPr>
              <a:spLocks noChangeShapeType="1"/>
            </p:cNvSpPr>
            <p:nvPr/>
          </p:nvSpPr>
          <p:spPr bwMode="auto">
            <a:xfrm>
              <a:off x="4280" y="1639"/>
              <a:ext cx="453" cy="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632" name="Text Box 29">
              <a:extLst>
                <a:ext uri="{FF2B5EF4-FFF2-40B4-BE49-F238E27FC236}">
                  <a16:creationId xmlns:a16="http://schemas.microsoft.com/office/drawing/2014/main" id="{72C26EF2-BFE3-4342-A8A6-534352B0E252}"/>
                </a:ext>
              </a:extLst>
            </p:cNvPr>
            <p:cNvSpPr txBox="1">
              <a:spLocks noChangeArrowheads="1"/>
            </p:cNvSpPr>
            <p:nvPr/>
          </p:nvSpPr>
          <p:spPr bwMode="auto">
            <a:xfrm>
              <a:off x="4532" y="2458"/>
              <a:ext cx="432" cy="201"/>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tIns="0">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50000"/>
                </a:spcBef>
                <a:buFontTx/>
                <a:buNone/>
              </a:pPr>
              <a:r>
                <a:rPr lang="zh-CN" altLang="en-US" sz="1600">
                  <a:solidFill>
                    <a:schemeClr val="tx1"/>
                  </a:solidFill>
                  <a:latin typeface="Times New Roman" panose="02020603050405020304" pitchFamily="18" charset="0"/>
                </a:rPr>
                <a:t>成功</a:t>
              </a:r>
            </a:p>
          </p:txBody>
        </p:sp>
        <p:sp>
          <p:nvSpPr>
            <p:cNvPr id="25633" name="Text Box 30">
              <a:extLst>
                <a:ext uri="{FF2B5EF4-FFF2-40B4-BE49-F238E27FC236}">
                  <a16:creationId xmlns:a16="http://schemas.microsoft.com/office/drawing/2014/main" id="{B3DB8270-34AF-4F77-860B-BA7450107465}"/>
                </a:ext>
              </a:extLst>
            </p:cNvPr>
            <p:cNvSpPr txBox="1">
              <a:spLocks noChangeArrowheads="1"/>
            </p:cNvSpPr>
            <p:nvPr/>
          </p:nvSpPr>
          <p:spPr bwMode="auto">
            <a:xfrm>
              <a:off x="3507" y="2057"/>
              <a:ext cx="575" cy="230"/>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50000"/>
                </a:spcBef>
                <a:buFontTx/>
                <a:buNone/>
              </a:pPr>
              <a:r>
                <a:rPr lang="en-US" altLang="zh-CN" sz="1600">
                  <a:solidFill>
                    <a:schemeClr val="tx1"/>
                  </a:solidFill>
                  <a:latin typeface="Times New Roman" panose="02020603050405020304" pitchFamily="18" charset="0"/>
                </a:rPr>
                <a:t>i ＝ i + 1</a:t>
              </a:r>
            </a:p>
          </p:txBody>
        </p:sp>
        <p:sp>
          <p:nvSpPr>
            <p:cNvPr id="25634" name="Line 31">
              <a:extLst>
                <a:ext uri="{FF2B5EF4-FFF2-40B4-BE49-F238E27FC236}">
                  <a16:creationId xmlns:a16="http://schemas.microsoft.com/office/drawing/2014/main" id="{8B95D60F-9F39-4868-ACBE-B4D538BFD1FD}"/>
                </a:ext>
              </a:extLst>
            </p:cNvPr>
            <p:cNvSpPr>
              <a:spLocks noChangeShapeType="1"/>
            </p:cNvSpPr>
            <p:nvPr/>
          </p:nvSpPr>
          <p:spPr bwMode="auto">
            <a:xfrm>
              <a:off x="3794" y="1813"/>
              <a:ext cx="0" cy="227"/>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635" name="Text Box 32">
              <a:extLst>
                <a:ext uri="{FF2B5EF4-FFF2-40B4-BE49-F238E27FC236}">
                  <a16:creationId xmlns:a16="http://schemas.microsoft.com/office/drawing/2014/main" id="{727A8403-1A0A-4CF0-A1F4-ED5D2706B576}"/>
                </a:ext>
              </a:extLst>
            </p:cNvPr>
            <p:cNvSpPr txBox="1">
              <a:spLocks noChangeArrowheads="1"/>
            </p:cNvSpPr>
            <p:nvPr/>
          </p:nvSpPr>
          <p:spPr bwMode="auto">
            <a:xfrm>
              <a:off x="4520" y="2206"/>
              <a:ext cx="2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en-US" altLang="zh-CN" sz="1800">
                  <a:solidFill>
                    <a:schemeClr val="tx2"/>
                  </a:solidFill>
                  <a:latin typeface="Times New Roman" panose="02020603050405020304" pitchFamily="18" charset="0"/>
                </a:rPr>
                <a:t>Y</a:t>
              </a:r>
            </a:p>
          </p:txBody>
        </p:sp>
        <p:sp>
          <p:nvSpPr>
            <p:cNvPr id="25636" name="Text Box 33">
              <a:extLst>
                <a:ext uri="{FF2B5EF4-FFF2-40B4-BE49-F238E27FC236}">
                  <a16:creationId xmlns:a16="http://schemas.microsoft.com/office/drawing/2014/main" id="{A5F8305C-4063-4983-B266-5F19A879AB3A}"/>
                </a:ext>
              </a:extLst>
            </p:cNvPr>
            <p:cNvSpPr txBox="1">
              <a:spLocks noChangeArrowheads="1"/>
            </p:cNvSpPr>
            <p:nvPr/>
          </p:nvSpPr>
          <p:spPr bwMode="auto">
            <a:xfrm>
              <a:off x="3560" y="1801"/>
              <a:ext cx="2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en-US" altLang="zh-CN" sz="1800">
                  <a:solidFill>
                    <a:schemeClr val="tx2"/>
                  </a:solidFill>
                  <a:latin typeface="Times New Roman" panose="02020603050405020304" pitchFamily="18" charset="0"/>
                </a:rPr>
                <a:t>N</a:t>
              </a:r>
            </a:p>
          </p:txBody>
        </p:sp>
        <p:sp>
          <p:nvSpPr>
            <p:cNvPr id="25637" name="AutoShape 34">
              <a:extLst>
                <a:ext uri="{FF2B5EF4-FFF2-40B4-BE49-F238E27FC236}">
                  <a16:creationId xmlns:a16="http://schemas.microsoft.com/office/drawing/2014/main" id="{FF78B643-13F3-45B1-8D02-DFEB84AF3AC6}"/>
                </a:ext>
              </a:extLst>
            </p:cNvPr>
            <p:cNvSpPr>
              <a:spLocks noChangeArrowheads="1"/>
            </p:cNvSpPr>
            <p:nvPr/>
          </p:nvSpPr>
          <p:spPr bwMode="auto">
            <a:xfrm>
              <a:off x="4358" y="1978"/>
              <a:ext cx="768" cy="240"/>
            </a:xfrm>
            <a:prstGeom prst="flowChartDecision">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600">
                  <a:solidFill>
                    <a:schemeClr val="tx1"/>
                  </a:solidFill>
                  <a:latin typeface="Times New Roman" panose="02020603050405020304" pitchFamily="18" charset="0"/>
                </a:rPr>
                <a:t>i </a:t>
              </a:r>
              <a:r>
                <a:rPr lang="zh-CN" altLang="en-US" sz="1600">
                  <a:solidFill>
                    <a:schemeClr val="tx1"/>
                  </a:solidFill>
                  <a:latin typeface="宋体" panose="02010600030101010101" pitchFamily="2" charset="-122"/>
                </a:rPr>
                <a:t>≤</a:t>
              </a:r>
              <a:r>
                <a:rPr lang="en-US" altLang="zh-CN" sz="1600">
                  <a:solidFill>
                    <a:schemeClr val="tx1"/>
                  </a:solidFill>
                  <a:latin typeface="Times New Roman" panose="02020603050405020304" pitchFamily="18" charset="0"/>
                </a:rPr>
                <a:t> n ?</a:t>
              </a:r>
            </a:p>
          </p:txBody>
        </p:sp>
        <p:sp>
          <p:nvSpPr>
            <p:cNvPr id="25638" name="Line 35">
              <a:extLst>
                <a:ext uri="{FF2B5EF4-FFF2-40B4-BE49-F238E27FC236}">
                  <a16:creationId xmlns:a16="http://schemas.microsoft.com/office/drawing/2014/main" id="{4D750891-284D-4A5D-8133-BB8456F968C7}"/>
                </a:ext>
              </a:extLst>
            </p:cNvPr>
            <p:cNvSpPr>
              <a:spLocks noChangeShapeType="1"/>
            </p:cNvSpPr>
            <p:nvPr/>
          </p:nvSpPr>
          <p:spPr bwMode="auto">
            <a:xfrm>
              <a:off x="4742" y="1638"/>
              <a:ext cx="0" cy="340"/>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639" name="Line 36">
              <a:extLst>
                <a:ext uri="{FF2B5EF4-FFF2-40B4-BE49-F238E27FC236}">
                  <a16:creationId xmlns:a16="http://schemas.microsoft.com/office/drawing/2014/main" id="{3EC8A42A-5AAF-4928-A35D-384BB3C910A3}"/>
                </a:ext>
              </a:extLst>
            </p:cNvPr>
            <p:cNvSpPr>
              <a:spLocks noChangeShapeType="1"/>
            </p:cNvSpPr>
            <p:nvPr/>
          </p:nvSpPr>
          <p:spPr bwMode="auto">
            <a:xfrm flipH="1">
              <a:off x="3134" y="2176"/>
              <a:ext cx="367" cy="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640" name="Line 37">
              <a:extLst>
                <a:ext uri="{FF2B5EF4-FFF2-40B4-BE49-F238E27FC236}">
                  <a16:creationId xmlns:a16="http://schemas.microsoft.com/office/drawing/2014/main" id="{A15EF1F4-CCC1-440E-9E23-BEF7C3E3B0FE}"/>
                </a:ext>
              </a:extLst>
            </p:cNvPr>
            <p:cNvSpPr>
              <a:spLocks noChangeShapeType="1"/>
            </p:cNvSpPr>
            <p:nvPr/>
          </p:nvSpPr>
          <p:spPr bwMode="auto">
            <a:xfrm flipH="1">
              <a:off x="3132" y="1639"/>
              <a:ext cx="170" cy="0"/>
            </a:xfrm>
            <a:prstGeom prst="line">
              <a:avLst/>
            </a:prstGeom>
            <a:noFill/>
            <a:ln w="28575">
              <a:solidFill>
                <a:schemeClr val="tx2"/>
              </a:solidFill>
              <a:round/>
              <a:headEnd type="triangle" w="med" len="med"/>
              <a:tailEnd/>
            </a:ln>
            <a:extLst>
              <a:ext uri="{909E8E84-426E-40DD-AFC4-6F175D3DCCD1}">
                <a14:hiddenFill xmlns:a14="http://schemas.microsoft.com/office/drawing/2010/main">
                  <a:noFill/>
                </a14:hiddenFill>
              </a:ext>
            </a:extLst>
          </p:spPr>
          <p:txBody>
            <a:bodyPr/>
            <a:lstStyle/>
            <a:p>
              <a:endParaRPr lang="zh-CN" altLang="en-US"/>
            </a:p>
          </p:txBody>
        </p:sp>
        <p:sp>
          <p:nvSpPr>
            <p:cNvPr id="25641" name="Line 38">
              <a:extLst>
                <a:ext uri="{FF2B5EF4-FFF2-40B4-BE49-F238E27FC236}">
                  <a16:creationId xmlns:a16="http://schemas.microsoft.com/office/drawing/2014/main" id="{EF34C529-2777-4DFC-9417-C277C86A16F2}"/>
                </a:ext>
              </a:extLst>
            </p:cNvPr>
            <p:cNvSpPr>
              <a:spLocks noChangeShapeType="1"/>
            </p:cNvSpPr>
            <p:nvPr/>
          </p:nvSpPr>
          <p:spPr bwMode="auto">
            <a:xfrm flipH="1">
              <a:off x="3132" y="1639"/>
              <a:ext cx="0" cy="535"/>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642" name="Text Box 39">
              <a:extLst>
                <a:ext uri="{FF2B5EF4-FFF2-40B4-BE49-F238E27FC236}">
                  <a16:creationId xmlns:a16="http://schemas.microsoft.com/office/drawing/2014/main" id="{6F4216F5-872D-42B2-8387-5B06EE8BFA9B}"/>
                </a:ext>
              </a:extLst>
            </p:cNvPr>
            <p:cNvSpPr txBox="1">
              <a:spLocks noChangeArrowheads="1"/>
            </p:cNvSpPr>
            <p:nvPr/>
          </p:nvSpPr>
          <p:spPr bwMode="auto">
            <a:xfrm>
              <a:off x="4238" y="1426"/>
              <a:ext cx="2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en-US" altLang="zh-CN" sz="1800">
                  <a:solidFill>
                    <a:schemeClr val="tx2"/>
                  </a:solidFill>
                  <a:latin typeface="Times New Roman" panose="02020603050405020304" pitchFamily="18" charset="0"/>
                </a:rPr>
                <a:t>Y</a:t>
              </a:r>
            </a:p>
          </p:txBody>
        </p:sp>
        <p:sp>
          <p:nvSpPr>
            <p:cNvPr id="25643" name="Text Box 40">
              <a:extLst>
                <a:ext uri="{FF2B5EF4-FFF2-40B4-BE49-F238E27FC236}">
                  <a16:creationId xmlns:a16="http://schemas.microsoft.com/office/drawing/2014/main" id="{373764B7-9C50-44EC-ABF7-FB1AB29937D0}"/>
                </a:ext>
              </a:extLst>
            </p:cNvPr>
            <p:cNvSpPr txBox="1">
              <a:spLocks noChangeArrowheads="1"/>
            </p:cNvSpPr>
            <p:nvPr/>
          </p:nvSpPr>
          <p:spPr bwMode="auto">
            <a:xfrm>
              <a:off x="5143" y="2221"/>
              <a:ext cx="2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en-US" altLang="zh-CN" sz="1800">
                  <a:solidFill>
                    <a:schemeClr val="tx2"/>
                  </a:solidFill>
                  <a:latin typeface="Times New Roman" panose="02020603050405020304" pitchFamily="18" charset="0"/>
                </a:rPr>
                <a:t>N</a:t>
              </a:r>
            </a:p>
          </p:txBody>
        </p:sp>
        <p:sp>
          <p:nvSpPr>
            <p:cNvPr id="25644" name="Line 41">
              <a:extLst>
                <a:ext uri="{FF2B5EF4-FFF2-40B4-BE49-F238E27FC236}">
                  <a16:creationId xmlns:a16="http://schemas.microsoft.com/office/drawing/2014/main" id="{6299A236-EED9-450F-8232-AD5DEF7FB5BF}"/>
                </a:ext>
              </a:extLst>
            </p:cNvPr>
            <p:cNvSpPr>
              <a:spLocks noChangeShapeType="1"/>
            </p:cNvSpPr>
            <p:nvPr/>
          </p:nvSpPr>
          <p:spPr bwMode="auto">
            <a:xfrm>
              <a:off x="4742" y="2224"/>
              <a:ext cx="0" cy="227"/>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645" name="Text Box 42">
              <a:extLst>
                <a:ext uri="{FF2B5EF4-FFF2-40B4-BE49-F238E27FC236}">
                  <a16:creationId xmlns:a16="http://schemas.microsoft.com/office/drawing/2014/main" id="{8F45C0E8-81DF-417B-9954-AF877F45F388}"/>
                </a:ext>
              </a:extLst>
            </p:cNvPr>
            <p:cNvSpPr txBox="1">
              <a:spLocks noChangeArrowheads="1"/>
            </p:cNvSpPr>
            <p:nvPr/>
          </p:nvSpPr>
          <p:spPr bwMode="auto">
            <a:xfrm>
              <a:off x="5168" y="2458"/>
              <a:ext cx="432" cy="201"/>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tIns="0">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50000"/>
                </a:spcBef>
                <a:buFontTx/>
                <a:buNone/>
              </a:pPr>
              <a:r>
                <a:rPr lang="zh-CN" altLang="en-US" sz="1600">
                  <a:solidFill>
                    <a:schemeClr val="tx1"/>
                  </a:solidFill>
                  <a:latin typeface="Times New Roman" panose="02020603050405020304" pitchFamily="18" charset="0"/>
                </a:rPr>
                <a:t>失败</a:t>
              </a:r>
            </a:p>
          </p:txBody>
        </p:sp>
        <p:sp>
          <p:nvSpPr>
            <p:cNvPr id="25646" name="Line 43">
              <a:extLst>
                <a:ext uri="{FF2B5EF4-FFF2-40B4-BE49-F238E27FC236}">
                  <a16:creationId xmlns:a16="http://schemas.microsoft.com/office/drawing/2014/main" id="{251C7BE0-1215-4896-BDED-7B3A0B02A6D4}"/>
                </a:ext>
              </a:extLst>
            </p:cNvPr>
            <p:cNvSpPr>
              <a:spLocks noChangeShapeType="1"/>
            </p:cNvSpPr>
            <p:nvPr/>
          </p:nvSpPr>
          <p:spPr bwMode="auto">
            <a:xfrm>
              <a:off x="5132" y="2099"/>
              <a:ext cx="238" cy="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647" name="Line 44">
              <a:extLst>
                <a:ext uri="{FF2B5EF4-FFF2-40B4-BE49-F238E27FC236}">
                  <a16:creationId xmlns:a16="http://schemas.microsoft.com/office/drawing/2014/main" id="{1C495076-1635-4BF1-BCD2-91D39A1FD67B}"/>
                </a:ext>
              </a:extLst>
            </p:cNvPr>
            <p:cNvSpPr>
              <a:spLocks noChangeShapeType="1"/>
            </p:cNvSpPr>
            <p:nvPr/>
          </p:nvSpPr>
          <p:spPr bwMode="auto">
            <a:xfrm>
              <a:off x="5372" y="2098"/>
              <a:ext cx="0" cy="347"/>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25606" name="Group 48">
            <a:extLst>
              <a:ext uri="{FF2B5EF4-FFF2-40B4-BE49-F238E27FC236}">
                <a16:creationId xmlns:a16="http://schemas.microsoft.com/office/drawing/2014/main" id="{13FD92AA-8588-4C2A-9003-4FC6516074AE}"/>
              </a:ext>
            </a:extLst>
          </p:cNvPr>
          <p:cNvGrpSpPr>
            <a:grpSpLocks/>
          </p:cNvGrpSpPr>
          <p:nvPr/>
        </p:nvGrpSpPr>
        <p:grpSpPr bwMode="auto">
          <a:xfrm>
            <a:off x="323850" y="2086521"/>
            <a:ext cx="2449513" cy="3214687"/>
            <a:chOff x="576" y="1440"/>
            <a:chExt cx="1620" cy="2025"/>
          </a:xfrm>
        </p:grpSpPr>
        <p:sp>
          <p:nvSpPr>
            <p:cNvPr id="25609" name="Text Box 6">
              <a:extLst>
                <a:ext uri="{FF2B5EF4-FFF2-40B4-BE49-F238E27FC236}">
                  <a16:creationId xmlns:a16="http://schemas.microsoft.com/office/drawing/2014/main" id="{FDF5E4F6-E6AE-4CF3-ACFE-076EA4003F64}"/>
                </a:ext>
              </a:extLst>
            </p:cNvPr>
            <p:cNvSpPr txBox="1">
              <a:spLocks noChangeArrowheads="1"/>
            </p:cNvSpPr>
            <p:nvPr/>
          </p:nvSpPr>
          <p:spPr bwMode="auto">
            <a:xfrm>
              <a:off x="950" y="1440"/>
              <a:ext cx="575" cy="230"/>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50000"/>
                </a:spcBef>
                <a:buFontTx/>
                <a:buNone/>
              </a:pPr>
              <a:r>
                <a:rPr lang="en-US" altLang="zh-CN" sz="1600">
                  <a:solidFill>
                    <a:schemeClr val="tx1"/>
                  </a:solidFill>
                  <a:latin typeface="Times New Roman" panose="02020603050405020304" pitchFamily="18" charset="0"/>
                </a:rPr>
                <a:t>i ＝ 1</a:t>
              </a:r>
            </a:p>
          </p:txBody>
        </p:sp>
        <p:sp>
          <p:nvSpPr>
            <p:cNvPr id="25610" name="AutoShape 7">
              <a:extLst>
                <a:ext uri="{FF2B5EF4-FFF2-40B4-BE49-F238E27FC236}">
                  <a16:creationId xmlns:a16="http://schemas.microsoft.com/office/drawing/2014/main" id="{6EDC5E8F-6F50-4E4C-895E-26C6C8B91B91}"/>
                </a:ext>
              </a:extLst>
            </p:cNvPr>
            <p:cNvSpPr>
              <a:spLocks noChangeArrowheads="1"/>
            </p:cNvSpPr>
            <p:nvPr/>
          </p:nvSpPr>
          <p:spPr bwMode="auto">
            <a:xfrm>
              <a:off x="758" y="1806"/>
              <a:ext cx="960" cy="336"/>
            </a:xfrm>
            <a:prstGeom prst="flowChartDecision">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600">
                  <a:solidFill>
                    <a:schemeClr val="tx1"/>
                  </a:solidFill>
                  <a:latin typeface="Times New Roman" panose="02020603050405020304" pitchFamily="18" charset="0"/>
                </a:rPr>
                <a:t>r[i].key=K?</a:t>
              </a:r>
            </a:p>
          </p:txBody>
        </p:sp>
        <p:sp>
          <p:nvSpPr>
            <p:cNvPr id="25611" name="Line 8">
              <a:extLst>
                <a:ext uri="{FF2B5EF4-FFF2-40B4-BE49-F238E27FC236}">
                  <a16:creationId xmlns:a16="http://schemas.microsoft.com/office/drawing/2014/main" id="{8590250C-C899-44FD-82AF-557331F1C333}"/>
                </a:ext>
              </a:extLst>
            </p:cNvPr>
            <p:cNvSpPr>
              <a:spLocks noChangeShapeType="1"/>
            </p:cNvSpPr>
            <p:nvPr/>
          </p:nvSpPr>
          <p:spPr bwMode="auto">
            <a:xfrm>
              <a:off x="1238" y="1662"/>
              <a:ext cx="0" cy="144"/>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612" name="Text Box 11">
              <a:extLst>
                <a:ext uri="{FF2B5EF4-FFF2-40B4-BE49-F238E27FC236}">
                  <a16:creationId xmlns:a16="http://schemas.microsoft.com/office/drawing/2014/main" id="{9B1B636A-5C8A-4F85-AC71-5FCA00D7304A}"/>
                </a:ext>
              </a:extLst>
            </p:cNvPr>
            <p:cNvSpPr txBox="1">
              <a:spLocks noChangeArrowheads="1"/>
            </p:cNvSpPr>
            <p:nvPr/>
          </p:nvSpPr>
          <p:spPr bwMode="auto">
            <a:xfrm>
              <a:off x="950" y="2392"/>
              <a:ext cx="575" cy="230"/>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lIns="0" rIns="0">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50000"/>
                </a:spcBef>
                <a:buFontTx/>
                <a:buNone/>
              </a:pPr>
              <a:r>
                <a:rPr lang="en-US" altLang="zh-CN" sz="1600">
                  <a:solidFill>
                    <a:schemeClr val="tx1"/>
                  </a:solidFill>
                  <a:latin typeface="Times New Roman" panose="02020603050405020304" pitchFamily="18" charset="0"/>
                </a:rPr>
                <a:t>i ＝ i + 1</a:t>
              </a:r>
            </a:p>
          </p:txBody>
        </p:sp>
        <p:sp>
          <p:nvSpPr>
            <p:cNvPr id="25613" name="Line 12">
              <a:extLst>
                <a:ext uri="{FF2B5EF4-FFF2-40B4-BE49-F238E27FC236}">
                  <a16:creationId xmlns:a16="http://schemas.microsoft.com/office/drawing/2014/main" id="{5618DAA2-73E3-4F16-A3D2-CF865E2FD13B}"/>
                </a:ext>
              </a:extLst>
            </p:cNvPr>
            <p:cNvSpPr>
              <a:spLocks noChangeShapeType="1"/>
            </p:cNvSpPr>
            <p:nvPr/>
          </p:nvSpPr>
          <p:spPr bwMode="auto">
            <a:xfrm>
              <a:off x="1238" y="2148"/>
              <a:ext cx="0" cy="227"/>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614" name="Text Box 13">
              <a:extLst>
                <a:ext uri="{FF2B5EF4-FFF2-40B4-BE49-F238E27FC236}">
                  <a16:creationId xmlns:a16="http://schemas.microsoft.com/office/drawing/2014/main" id="{CF930E7A-6001-481A-8B77-51B31F02F033}"/>
                </a:ext>
              </a:extLst>
            </p:cNvPr>
            <p:cNvSpPr txBox="1">
              <a:spLocks noChangeArrowheads="1"/>
            </p:cNvSpPr>
            <p:nvPr/>
          </p:nvSpPr>
          <p:spPr bwMode="auto">
            <a:xfrm>
              <a:off x="1694" y="1752"/>
              <a:ext cx="2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en-US" altLang="zh-CN" sz="1800">
                  <a:solidFill>
                    <a:schemeClr val="tx2"/>
                  </a:solidFill>
                  <a:latin typeface="Times New Roman" panose="02020603050405020304" pitchFamily="18" charset="0"/>
                </a:rPr>
                <a:t>Y</a:t>
              </a:r>
            </a:p>
          </p:txBody>
        </p:sp>
        <p:sp>
          <p:nvSpPr>
            <p:cNvPr id="25615" name="Text Box 14">
              <a:extLst>
                <a:ext uri="{FF2B5EF4-FFF2-40B4-BE49-F238E27FC236}">
                  <a16:creationId xmlns:a16="http://schemas.microsoft.com/office/drawing/2014/main" id="{7EF8A1C4-981F-42B9-B372-89E48CBC52D6}"/>
                </a:ext>
              </a:extLst>
            </p:cNvPr>
            <p:cNvSpPr txBox="1">
              <a:spLocks noChangeArrowheads="1"/>
            </p:cNvSpPr>
            <p:nvPr/>
          </p:nvSpPr>
          <p:spPr bwMode="auto">
            <a:xfrm>
              <a:off x="1004" y="2136"/>
              <a:ext cx="2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en-US" altLang="zh-CN" sz="1800">
                  <a:solidFill>
                    <a:schemeClr val="tx2"/>
                  </a:solidFill>
                  <a:latin typeface="Times New Roman" panose="02020603050405020304" pitchFamily="18" charset="0"/>
                </a:rPr>
                <a:t>N</a:t>
              </a:r>
            </a:p>
          </p:txBody>
        </p:sp>
        <p:sp>
          <p:nvSpPr>
            <p:cNvPr id="25616" name="AutoShape 15">
              <a:extLst>
                <a:ext uri="{FF2B5EF4-FFF2-40B4-BE49-F238E27FC236}">
                  <a16:creationId xmlns:a16="http://schemas.microsoft.com/office/drawing/2014/main" id="{965906D0-6A71-48B8-AE43-70209003513F}"/>
                </a:ext>
              </a:extLst>
            </p:cNvPr>
            <p:cNvSpPr>
              <a:spLocks noChangeArrowheads="1"/>
            </p:cNvSpPr>
            <p:nvPr/>
          </p:nvSpPr>
          <p:spPr bwMode="auto">
            <a:xfrm>
              <a:off x="854" y="2772"/>
              <a:ext cx="768" cy="240"/>
            </a:xfrm>
            <a:prstGeom prst="flowChartDecision">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en-US" altLang="zh-CN" sz="1600">
                  <a:solidFill>
                    <a:schemeClr val="tx1"/>
                  </a:solidFill>
                  <a:latin typeface="Times New Roman" panose="02020603050405020304" pitchFamily="18" charset="0"/>
                </a:rPr>
                <a:t>i </a:t>
              </a:r>
              <a:r>
                <a:rPr lang="zh-CN" altLang="en-US" sz="1600">
                  <a:solidFill>
                    <a:schemeClr val="tx1"/>
                  </a:solidFill>
                  <a:latin typeface="宋体" panose="02010600030101010101" pitchFamily="2" charset="-122"/>
                </a:rPr>
                <a:t>≤</a:t>
              </a:r>
              <a:r>
                <a:rPr lang="en-US" altLang="zh-CN" sz="1600">
                  <a:solidFill>
                    <a:schemeClr val="tx1"/>
                  </a:solidFill>
                  <a:latin typeface="Times New Roman" panose="02020603050405020304" pitchFamily="18" charset="0"/>
                </a:rPr>
                <a:t> n ?</a:t>
              </a:r>
            </a:p>
          </p:txBody>
        </p:sp>
        <p:sp>
          <p:nvSpPr>
            <p:cNvPr id="25617" name="Line 16">
              <a:extLst>
                <a:ext uri="{FF2B5EF4-FFF2-40B4-BE49-F238E27FC236}">
                  <a16:creationId xmlns:a16="http://schemas.microsoft.com/office/drawing/2014/main" id="{B00197DF-27E2-4ADD-804B-457A8592FCCB}"/>
                </a:ext>
              </a:extLst>
            </p:cNvPr>
            <p:cNvSpPr>
              <a:spLocks noChangeShapeType="1"/>
            </p:cNvSpPr>
            <p:nvPr/>
          </p:nvSpPr>
          <p:spPr bwMode="auto">
            <a:xfrm>
              <a:off x="1238" y="2616"/>
              <a:ext cx="0" cy="144"/>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618" name="Line 17">
              <a:extLst>
                <a:ext uri="{FF2B5EF4-FFF2-40B4-BE49-F238E27FC236}">
                  <a16:creationId xmlns:a16="http://schemas.microsoft.com/office/drawing/2014/main" id="{C1117428-AA8E-477C-8C49-FC27C9F55231}"/>
                </a:ext>
              </a:extLst>
            </p:cNvPr>
            <p:cNvSpPr>
              <a:spLocks noChangeShapeType="1"/>
            </p:cNvSpPr>
            <p:nvPr/>
          </p:nvSpPr>
          <p:spPr bwMode="auto">
            <a:xfrm flipH="1">
              <a:off x="576" y="2892"/>
              <a:ext cx="272" cy="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619" name="Line 18">
              <a:extLst>
                <a:ext uri="{FF2B5EF4-FFF2-40B4-BE49-F238E27FC236}">
                  <a16:creationId xmlns:a16="http://schemas.microsoft.com/office/drawing/2014/main" id="{8B66C81C-91DE-4A49-AF29-E20CDAD9551F}"/>
                </a:ext>
              </a:extLst>
            </p:cNvPr>
            <p:cNvSpPr>
              <a:spLocks noChangeShapeType="1"/>
            </p:cNvSpPr>
            <p:nvPr/>
          </p:nvSpPr>
          <p:spPr bwMode="auto">
            <a:xfrm flipH="1">
              <a:off x="576" y="1974"/>
              <a:ext cx="170" cy="0"/>
            </a:xfrm>
            <a:prstGeom prst="line">
              <a:avLst/>
            </a:prstGeom>
            <a:noFill/>
            <a:ln w="28575">
              <a:solidFill>
                <a:schemeClr val="tx2"/>
              </a:solidFill>
              <a:round/>
              <a:headEnd type="triangle" w="med" len="med"/>
              <a:tailEnd/>
            </a:ln>
            <a:extLst>
              <a:ext uri="{909E8E84-426E-40DD-AFC4-6F175D3DCCD1}">
                <a14:hiddenFill xmlns:a14="http://schemas.microsoft.com/office/drawing/2010/main">
                  <a:noFill/>
                </a14:hiddenFill>
              </a:ext>
            </a:extLst>
          </p:spPr>
          <p:txBody>
            <a:bodyPr/>
            <a:lstStyle/>
            <a:p>
              <a:endParaRPr lang="zh-CN" altLang="en-US"/>
            </a:p>
          </p:txBody>
        </p:sp>
        <p:sp>
          <p:nvSpPr>
            <p:cNvPr id="25620" name="Line 19">
              <a:extLst>
                <a:ext uri="{FF2B5EF4-FFF2-40B4-BE49-F238E27FC236}">
                  <a16:creationId xmlns:a16="http://schemas.microsoft.com/office/drawing/2014/main" id="{E91A663E-8217-4544-A6AE-B457B1F62665}"/>
                </a:ext>
              </a:extLst>
            </p:cNvPr>
            <p:cNvSpPr>
              <a:spLocks noChangeShapeType="1"/>
            </p:cNvSpPr>
            <p:nvPr/>
          </p:nvSpPr>
          <p:spPr bwMode="auto">
            <a:xfrm flipH="1">
              <a:off x="576" y="1974"/>
              <a:ext cx="0" cy="91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621" name="Text Box 20">
              <a:extLst>
                <a:ext uri="{FF2B5EF4-FFF2-40B4-BE49-F238E27FC236}">
                  <a16:creationId xmlns:a16="http://schemas.microsoft.com/office/drawing/2014/main" id="{4E0BA3E2-7598-4B27-8D01-65AB66AC3898}"/>
                </a:ext>
              </a:extLst>
            </p:cNvPr>
            <p:cNvSpPr txBox="1">
              <a:spLocks noChangeArrowheads="1"/>
            </p:cNvSpPr>
            <p:nvPr/>
          </p:nvSpPr>
          <p:spPr bwMode="auto">
            <a:xfrm>
              <a:off x="644" y="2676"/>
              <a:ext cx="2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en-US" altLang="zh-CN" sz="1800">
                  <a:solidFill>
                    <a:schemeClr val="tx2"/>
                  </a:solidFill>
                  <a:latin typeface="Times New Roman" panose="02020603050405020304" pitchFamily="18" charset="0"/>
                </a:rPr>
                <a:t>Y</a:t>
              </a:r>
            </a:p>
          </p:txBody>
        </p:sp>
        <p:sp>
          <p:nvSpPr>
            <p:cNvPr id="25622" name="Text Box 21">
              <a:extLst>
                <a:ext uri="{FF2B5EF4-FFF2-40B4-BE49-F238E27FC236}">
                  <a16:creationId xmlns:a16="http://schemas.microsoft.com/office/drawing/2014/main" id="{3B2C4783-9AB8-4ACF-9BC2-D033B72766CB}"/>
                </a:ext>
              </a:extLst>
            </p:cNvPr>
            <p:cNvSpPr txBox="1">
              <a:spLocks noChangeArrowheads="1"/>
            </p:cNvSpPr>
            <p:nvPr/>
          </p:nvSpPr>
          <p:spPr bwMode="auto">
            <a:xfrm>
              <a:off x="1004" y="2994"/>
              <a:ext cx="2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50000"/>
                </a:spcBef>
                <a:buFontTx/>
                <a:buNone/>
              </a:pPr>
              <a:r>
                <a:rPr lang="en-US" altLang="zh-CN" sz="1800">
                  <a:solidFill>
                    <a:schemeClr val="tx2"/>
                  </a:solidFill>
                  <a:latin typeface="Times New Roman" panose="02020603050405020304" pitchFamily="18" charset="0"/>
                </a:rPr>
                <a:t>N</a:t>
              </a:r>
            </a:p>
          </p:txBody>
        </p:sp>
        <p:sp>
          <p:nvSpPr>
            <p:cNvPr id="25623" name="Line 22">
              <a:extLst>
                <a:ext uri="{FF2B5EF4-FFF2-40B4-BE49-F238E27FC236}">
                  <a16:creationId xmlns:a16="http://schemas.microsoft.com/office/drawing/2014/main" id="{B959045F-436E-4FEE-BB6A-C284CA4E0622}"/>
                </a:ext>
              </a:extLst>
            </p:cNvPr>
            <p:cNvSpPr>
              <a:spLocks noChangeShapeType="1"/>
            </p:cNvSpPr>
            <p:nvPr/>
          </p:nvSpPr>
          <p:spPr bwMode="auto">
            <a:xfrm>
              <a:off x="1238" y="3018"/>
              <a:ext cx="0" cy="227"/>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624" name="Text Box 23">
              <a:extLst>
                <a:ext uri="{FF2B5EF4-FFF2-40B4-BE49-F238E27FC236}">
                  <a16:creationId xmlns:a16="http://schemas.microsoft.com/office/drawing/2014/main" id="{50FD8085-7233-4F39-89AD-48191E83DBAD}"/>
                </a:ext>
              </a:extLst>
            </p:cNvPr>
            <p:cNvSpPr txBox="1">
              <a:spLocks noChangeArrowheads="1"/>
            </p:cNvSpPr>
            <p:nvPr/>
          </p:nvSpPr>
          <p:spPr bwMode="auto">
            <a:xfrm>
              <a:off x="1022" y="3264"/>
              <a:ext cx="432" cy="201"/>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tIns="0">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50000"/>
                </a:spcBef>
                <a:buFontTx/>
                <a:buNone/>
              </a:pPr>
              <a:r>
                <a:rPr lang="zh-CN" altLang="en-US" sz="1600">
                  <a:solidFill>
                    <a:schemeClr val="tx1"/>
                  </a:solidFill>
                  <a:latin typeface="Times New Roman" panose="02020603050405020304" pitchFamily="18" charset="0"/>
                </a:rPr>
                <a:t>失败</a:t>
              </a:r>
            </a:p>
          </p:txBody>
        </p:sp>
        <p:sp>
          <p:nvSpPr>
            <p:cNvPr id="25625" name="Text Box 45">
              <a:extLst>
                <a:ext uri="{FF2B5EF4-FFF2-40B4-BE49-F238E27FC236}">
                  <a16:creationId xmlns:a16="http://schemas.microsoft.com/office/drawing/2014/main" id="{338B1744-635C-4904-B8CE-D1AD778ABDF3}"/>
                </a:ext>
              </a:extLst>
            </p:cNvPr>
            <p:cNvSpPr txBox="1">
              <a:spLocks noChangeArrowheads="1"/>
            </p:cNvSpPr>
            <p:nvPr/>
          </p:nvSpPr>
          <p:spPr bwMode="auto">
            <a:xfrm>
              <a:off x="1764" y="2328"/>
              <a:ext cx="432" cy="201"/>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tIns="0">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50000"/>
                </a:spcBef>
                <a:buFontTx/>
                <a:buNone/>
              </a:pPr>
              <a:r>
                <a:rPr lang="zh-CN" altLang="en-US" sz="1600">
                  <a:solidFill>
                    <a:schemeClr val="tx1"/>
                  </a:solidFill>
                  <a:latin typeface="Times New Roman" panose="02020603050405020304" pitchFamily="18" charset="0"/>
                </a:rPr>
                <a:t>成功</a:t>
              </a:r>
            </a:p>
          </p:txBody>
        </p:sp>
        <p:sp>
          <p:nvSpPr>
            <p:cNvPr id="25626" name="Line 46">
              <a:extLst>
                <a:ext uri="{FF2B5EF4-FFF2-40B4-BE49-F238E27FC236}">
                  <a16:creationId xmlns:a16="http://schemas.microsoft.com/office/drawing/2014/main" id="{8DB37A2E-9CB4-4965-8F59-8CB328A71F2F}"/>
                </a:ext>
              </a:extLst>
            </p:cNvPr>
            <p:cNvSpPr>
              <a:spLocks noChangeShapeType="1"/>
            </p:cNvSpPr>
            <p:nvPr/>
          </p:nvSpPr>
          <p:spPr bwMode="auto">
            <a:xfrm>
              <a:off x="1728" y="1969"/>
              <a:ext cx="238" cy="0"/>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627" name="Line 47">
              <a:extLst>
                <a:ext uri="{FF2B5EF4-FFF2-40B4-BE49-F238E27FC236}">
                  <a16:creationId xmlns:a16="http://schemas.microsoft.com/office/drawing/2014/main" id="{DE6EF7A0-FB76-422C-8205-95761609834E}"/>
                </a:ext>
              </a:extLst>
            </p:cNvPr>
            <p:cNvSpPr>
              <a:spLocks noChangeShapeType="1"/>
            </p:cNvSpPr>
            <p:nvPr/>
          </p:nvSpPr>
          <p:spPr bwMode="auto">
            <a:xfrm>
              <a:off x="1968" y="1968"/>
              <a:ext cx="0" cy="347"/>
            </a:xfrm>
            <a:prstGeom prst="line">
              <a:avLst/>
            </a:prstGeom>
            <a:noFill/>
            <a:ln w="28575">
              <a:solidFill>
                <a:schemeClr val="tx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25607" name="AutoShape 51">
            <a:extLst>
              <a:ext uri="{FF2B5EF4-FFF2-40B4-BE49-F238E27FC236}">
                <a16:creationId xmlns:a16="http://schemas.microsoft.com/office/drawing/2014/main" id="{0FF09FB0-B685-4B63-A137-45FB458D1D4A}"/>
              </a:ext>
            </a:extLst>
          </p:cNvPr>
          <p:cNvSpPr>
            <a:spLocks noChangeArrowheads="1"/>
          </p:cNvSpPr>
          <p:nvPr/>
        </p:nvSpPr>
        <p:spPr bwMode="auto">
          <a:xfrm>
            <a:off x="2916238" y="2878683"/>
            <a:ext cx="2303462" cy="1223963"/>
          </a:xfrm>
          <a:prstGeom prst="leftRightArrow">
            <a:avLst>
              <a:gd name="adj1" fmla="val 56824"/>
              <a:gd name="adj2" fmla="val 14280"/>
            </a:avLst>
          </a:prstGeom>
          <a:noFill/>
          <a:ln w="38100">
            <a:solidFill>
              <a:srgbClr val="FF00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r>
              <a:rPr lang="en-US" altLang="zh-CN" sz="1600">
                <a:solidFill>
                  <a:schemeClr val="tx1"/>
                </a:solidFill>
                <a:latin typeface="Times New Roman" panose="02020603050405020304" pitchFamily="18" charset="0"/>
              </a:rPr>
              <a:t>  2</a:t>
            </a:r>
            <a:r>
              <a:rPr lang="zh-CN" altLang="en-US" sz="1600">
                <a:solidFill>
                  <a:schemeClr val="tx1"/>
                </a:solidFill>
                <a:latin typeface="Times New Roman" panose="02020603050405020304" pitchFamily="18" charset="0"/>
              </a:rPr>
              <a:t>次比较    </a:t>
            </a:r>
            <a:r>
              <a:rPr lang="en-US" altLang="zh-CN" sz="1600">
                <a:solidFill>
                  <a:schemeClr val="tx1"/>
                </a:solidFill>
                <a:latin typeface="Times New Roman" panose="02020603050405020304" pitchFamily="18" charset="0"/>
              </a:rPr>
              <a:t>1</a:t>
            </a:r>
            <a:r>
              <a:rPr lang="zh-CN" altLang="en-US" sz="1600">
                <a:solidFill>
                  <a:schemeClr val="tx1"/>
                </a:solidFill>
                <a:latin typeface="Times New Roman" panose="02020603050405020304" pitchFamily="18" charset="0"/>
              </a:rPr>
              <a:t>次比较</a:t>
            </a:r>
          </a:p>
          <a:p>
            <a:pPr>
              <a:spcBef>
                <a:spcPct val="0"/>
              </a:spcBef>
              <a:buFontTx/>
              <a:buNone/>
            </a:pPr>
            <a:r>
              <a:rPr lang="zh-CN" altLang="en-US" sz="1600">
                <a:solidFill>
                  <a:schemeClr val="tx1"/>
                </a:solidFill>
                <a:latin typeface="Times New Roman" panose="02020603050405020304" pitchFamily="18" charset="0"/>
              </a:rPr>
              <a:t>       慢                 快</a:t>
            </a:r>
          </a:p>
        </p:txBody>
      </p:sp>
      <p:sp>
        <p:nvSpPr>
          <p:cNvPr id="25608" name="AutoShape 52">
            <a:extLst>
              <a:ext uri="{FF2B5EF4-FFF2-40B4-BE49-F238E27FC236}">
                <a16:creationId xmlns:a16="http://schemas.microsoft.com/office/drawing/2014/main" id="{AE553386-6FA0-4EB5-8872-B6589ED73654}"/>
              </a:ext>
            </a:extLst>
          </p:cNvPr>
          <p:cNvSpPr>
            <a:spLocks noChangeArrowheads="1"/>
          </p:cNvSpPr>
          <p:nvPr/>
        </p:nvSpPr>
        <p:spPr bwMode="auto">
          <a:xfrm>
            <a:off x="7572375" y="1954758"/>
            <a:ext cx="792163" cy="288925"/>
          </a:xfrm>
          <a:prstGeom prst="wedgeRoundRectCallout">
            <a:avLst>
              <a:gd name="adj1" fmla="val -124648"/>
              <a:gd name="adj2" fmla="val 55718"/>
              <a:gd name="adj3" fmla="val 16667"/>
            </a:avLst>
          </a:prstGeom>
          <a:noFill/>
          <a:ln w="9525" algn="ctr">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18000" tIns="10800" rIns="18000" bIns="10800"/>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spcBef>
                <a:spcPct val="0"/>
              </a:spcBef>
              <a:buFontTx/>
              <a:buNone/>
            </a:pPr>
            <a:r>
              <a:rPr lang="zh-CN" altLang="en-US" sz="1400">
                <a:solidFill>
                  <a:schemeClr val="tx1"/>
                </a:solidFill>
                <a:latin typeface="Times New Roman" panose="02020603050405020304" pitchFamily="18" charset="0"/>
              </a:rPr>
              <a:t>监视哨</a:t>
            </a:r>
            <a:endParaRPr lang="en-US" altLang="zh-CN" sz="1400">
              <a:solidFill>
                <a:schemeClr val="tx1"/>
              </a:solidFill>
              <a:latin typeface="Times New Roman" panose="02020603050405020304" pitchFamily="18" charset="0"/>
            </a:endParaRPr>
          </a:p>
        </p:txBody>
      </p:sp>
      <p:sp>
        <p:nvSpPr>
          <p:cNvPr id="50" name="Rectangle 2">
            <a:extLst>
              <a:ext uri="{FF2B5EF4-FFF2-40B4-BE49-F238E27FC236}">
                <a16:creationId xmlns:a16="http://schemas.microsoft.com/office/drawing/2014/main" id="{024D75B7-B275-4B54-BD71-A63D40AE064B}"/>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transition advClick="0"/>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Rectangle 3">
            <a:extLst>
              <a:ext uri="{FF2B5EF4-FFF2-40B4-BE49-F238E27FC236}">
                <a16:creationId xmlns:a16="http://schemas.microsoft.com/office/drawing/2014/main" id="{48E22E63-C028-49A5-8B93-ACEFC49AE3BB}"/>
              </a:ext>
            </a:extLst>
          </p:cNvPr>
          <p:cNvSpPr>
            <a:spLocks noGrp="1" noChangeArrowheads="1"/>
          </p:cNvSpPr>
          <p:nvPr>
            <p:ph idx="1"/>
          </p:nvPr>
        </p:nvSpPr>
        <p:spPr>
          <a:xfrm>
            <a:off x="457200" y="1484784"/>
            <a:ext cx="8229600" cy="4525963"/>
          </a:xfrm>
        </p:spPr>
        <p:txBody>
          <a:bodyPr>
            <a:normAutofit fontScale="77500" lnSpcReduction="20000"/>
          </a:bodyPr>
          <a:lstStyle/>
          <a:p>
            <a:pPr marL="285750" indent="-285750">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查找方法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对分查找</a:t>
            </a:r>
          </a:p>
          <a:p>
            <a:pPr marL="862013" lvl="1">
              <a:defRPr/>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前提条件</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：表中记录是按关键字有序排列的</a:t>
            </a:r>
          </a:p>
          <a:p>
            <a:pPr marL="862013" lvl="1">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不是逐行比较，而是跳跃式查找</a:t>
            </a:r>
          </a:p>
          <a:p>
            <a:pPr marL="862013" lvl="1">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把查找区域折半</a:t>
            </a:r>
          </a:p>
          <a:p>
            <a:pPr marL="862013" lvl="1">
              <a:defRPr/>
            </a:pP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假设表中记录由小到大排列</a:t>
            </a:r>
            <a:endParaRPr lang="en-US" altLang="zh-CN"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a:p>
            <a:pPr marL="862013" lvl="1">
              <a:defRPr/>
            </a:pPr>
            <a:endParaRPr lang="en-US" altLang="zh-CN"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a:p>
            <a:pPr marL="862013" lvl="1">
              <a:defRPr/>
            </a:pPr>
            <a:endParaRPr lang="en-US" altLang="zh-CN"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a:p>
            <a:pPr marL="862013" lvl="1">
              <a:defRPr/>
            </a:pPr>
            <a:endParaRPr lang="en-US" altLang="zh-CN"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a:p>
            <a:pPr marL="862013" lvl="1">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初始查找区域为整个表，先把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值和 “</a:t>
            </a: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中间记录</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 关键字进行比较</a:t>
            </a:r>
          </a:p>
          <a:p>
            <a:pPr marL="1333500" lvl="2">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如果 </a:t>
            </a: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相等</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，则查找成功</a:t>
            </a:r>
          </a:p>
          <a:p>
            <a:pPr marL="1333500" lvl="2">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如果 </a:t>
            </a:r>
            <a:r>
              <a:rPr lang="en-US" altLang="zh-CN"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K</a:t>
            </a: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值 </a:t>
            </a:r>
            <a:r>
              <a:rPr lang="zh-CN" altLang="en-US" b="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&lt;</a:t>
            </a: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“中间记录”的关键字 </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，则查找区域改为前半区</a:t>
            </a:r>
          </a:p>
          <a:p>
            <a:pPr marL="1333500" lvl="2">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如果 </a:t>
            </a:r>
            <a:r>
              <a:rPr lang="en-US" altLang="zh-CN"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K</a:t>
            </a: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值 </a:t>
            </a:r>
            <a:r>
              <a:rPr lang="zh-CN" altLang="en-US" b="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&gt;</a:t>
            </a: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“中间记录”的关键字 </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，则查找区域改为后半区</a:t>
            </a:r>
          </a:p>
          <a:p>
            <a:pPr marL="1333500" lvl="2">
              <a:defRPr/>
            </a:pP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在按新的查找区域进行 对分查找</a:t>
            </a:r>
          </a:p>
        </p:txBody>
      </p:sp>
      <p:sp>
        <p:nvSpPr>
          <p:cNvPr id="27650" name="灯片编号占位符 5">
            <a:extLst>
              <a:ext uri="{FF2B5EF4-FFF2-40B4-BE49-F238E27FC236}">
                <a16:creationId xmlns:a16="http://schemas.microsoft.com/office/drawing/2014/main" id="{7B2A7A94-096F-4120-9107-9EA50756088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98CFECBE-C714-4BD1-8602-D38626BA4C10}" type="slidenum">
              <a:rPr lang="zh-CN" altLang="en-US" sz="1400" b="0">
                <a:latin typeface="Arial" panose="020B0604020202020204" pitchFamily="34" charset="0"/>
              </a:rPr>
              <a:pPr>
                <a:spcBef>
                  <a:spcPct val="0"/>
                </a:spcBef>
                <a:buFontTx/>
                <a:buNone/>
              </a:pPr>
              <a:t>7</a:t>
            </a:fld>
            <a:endParaRPr lang="en-US" altLang="zh-CN" sz="1400" b="0">
              <a:latin typeface="Times New Roman" panose="02020603050405020304" pitchFamily="18" charset="0"/>
            </a:endParaRPr>
          </a:p>
        </p:txBody>
      </p:sp>
      <p:grpSp>
        <p:nvGrpSpPr>
          <p:cNvPr id="27653" name="Group 132">
            <a:extLst>
              <a:ext uri="{FF2B5EF4-FFF2-40B4-BE49-F238E27FC236}">
                <a16:creationId xmlns:a16="http://schemas.microsoft.com/office/drawing/2014/main" id="{102C4197-82C3-4717-8EE0-CA0B8840FE81}"/>
              </a:ext>
            </a:extLst>
          </p:cNvPr>
          <p:cNvGrpSpPr>
            <a:grpSpLocks/>
          </p:cNvGrpSpPr>
          <p:nvPr/>
        </p:nvGrpSpPr>
        <p:grpSpPr bwMode="auto">
          <a:xfrm>
            <a:off x="2339975" y="3214688"/>
            <a:ext cx="4176713" cy="1000125"/>
            <a:chOff x="1619" y="2427"/>
            <a:chExt cx="2531" cy="595"/>
          </a:xfrm>
        </p:grpSpPr>
        <p:sp>
          <p:nvSpPr>
            <p:cNvPr id="27654" name="Rectangle 99">
              <a:extLst>
                <a:ext uri="{FF2B5EF4-FFF2-40B4-BE49-F238E27FC236}">
                  <a16:creationId xmlns:a16="http://schemas.microsoft.com/office/drawing/2014/main" id="{DB68FDB9-3B4F-4C35-8B0A-6C13B72536D1}"/>
                </a:ext>
              </a:extLst>
            </p:cNvPr>
            <p:cNvSpPr>
              <a:spLocks noChangeArrowheads="1"/>
            </p:cNvSpPr>
            <p:nvPr/>
          </p:nvSpPr>
          <p:spPr bwMode="auto">
            <a:xfrm>
              <a:off x="3838"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94</a:t>
              </a:r>
            </a:p>
          </p:txBody>
        </p:sp>
        <p:sp>
          <p:nvSpPr>
            <p:cNvPr id="27655" name="Rectangle 98">
              <a:extLst>
                <a:ext uri="{FF2B5EF4-FFF2-40B4-BE49-F238E27FC236}">
                  <a16:creationId xmlns:a16="http://schemas.microsoft.com/office/drawing/2014/main" id="{B3D9A937-C1A5-4424-8C5C-C6D2CD414404}"/>
                </a:ext>
              </a:extLst>
            </p:cNvPr>
            <p:cNvSpPr>
              <a:spLocks noChangeArrowheads="1"/>
            </p:cNvSpPr>
            <p:nvPr/>
          </p:nvSpPr>
          <p:spPr bwMode="auto">
            <a:xfrm>
              <a:off x="3526"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70</a:t>
              </a:r>
            </a:p>
          </p:txBody>
        </p:sp>
        <p:sp>
          <p:nvSpPr>
            <p:cNvPr id="27656" name="Rectangle 97">
              <a:extLst>
                <a:ext uri="{FF2B5EF4-FFF2-40B4-BE49-F238E27FC236}">
                  <a16:creationId xmlns:a16="http://schemas.microsoft.com/office/drawing/2014/main" id="{F3B5BE8F-7B9D-4670-9EFC-1763938DF5FB}"/>
                </a:ext>
              </a:extLst>
            </p:cNvPr>
            <p:cNvSpPr>
              <a:spLocks noChangeArrowheads="1"/>
            </p:cNvSpPr>
            <p:nvPr/>
          </p:nvSpPr>
          <p:spPr bwMode="auto">
            <a:xfrm>
              <a:off x="3214"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55</a:t>
              </a:r>
            </a:p>
          </p:txBody>
        </p:sp>
        <p:sp>
          <p:nvSpPr>
            <p:cNvPr id="27657" name="Rectangle 96">
              <a:extLst>
                <a:ext uri="{FF2B5EF4-FFF2-40B4-BE49-F238E27FC236}">
                  <a16:creationId xmlns:a16="http://schemas.microsoft.com/office/drawing/2014/main" id="{3E66FF0F-77ED-43E8-9BF6-C6EAAE85C27C}"/>
                </a:ext>
              </a:extLst>
            </p:cNvPr>
            <p:cNvSpPr>
              <a:spLocks noChangeArrowheads="1"/>
            </p:cNvSpPr>
            <p:nvPr/>
          </p:nvSpPr>
          <p:spPr bwMode="auto">
            <a:xfrm>
              <a:off x="2903" y="2659"/>
              <a:ext cx="311"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46</a:t>
              </a:r>
            </a:p>
          </p:txBody>
        </p:sp>
        <p:sp>
          <p:nvSpPr>
            <p:cNvPr id="27658" name="Rectangle 95">
              <a:extLst>
                <a:ext uri="{FF2B5EF4-FFF2-40B4-BE49-F238E27FC236}">
                  <a16:creationId xmlns:a16="http://schemas.microsoft.com/office/drawing/2014/main" id="{3A82FE03-2DB0-422F-9E3B-C922C44F47D2}"/>
                </a:ext>
              </a:extLst>
            </p:cNvPr>
            <p:cNvSpPr>
              <a:spLocks noChangeArrowheads="1"/>
            </p:cNvSpPr>
            <p:nvPr/>
          </p:nvSpPr>
          <p:spPr bwMode="auto">
            <a:xfrm>
              <a:off x="2591"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42</a:t>
              </a:r>
            </a:p>
          </p:txBody>
        </p:sp>
        <p:sp>
          <p:nvSpPr>
            <p:cNvPr id="27659" name="Rectangle 94">
              <a:extLst>
                <a:ext uri="{FF2B5EF4-FFF2-40B4-BE49-F238E27FC236}">
                  <a16:creationId xmlns:a16="http://schemas.microsoft.com/office/drawing/2014/main" id="{B22A8E5F-56FD-4E69-9867-7182706DF4B0}"/>
                </a:ext>
              </a:extLst>
            </p:cNvPr>
            <p:cNvSpPr>
              <a:spLocks noChangeArrowheads="1"/>
            </p:cNvSpPr>
            <p:nvPr/>
          </p:nvSpPr>
          <p:spPr bwMode="auto">
            <a:xfrm>
              <a:off x="2279"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17</a:t>
              </a:r>
            </a:p>
          </p:txBody>
        </p:sp>
        <p:sp>
          <p:nvSpPr>
            <p:cNvPr id="27660" name="Rectangle 93">
              <a:extLst>
                <a:ext uri="{FF2B5EF4-FFF2-40B4-BE49-F238E27FC236}">
                  <a16:creationId xmlns:a16="http://schemas.microsoft.com/office/drawing/2014/main" id="{15EDFF8E-249D-4F89-A762-D39952A28AA6}"/>
                </a:ext>
              </a:extLst>
            </p:cNvPr>
            <p:cNvSpPr>
              <a:spLocks noChangeArrowheads="1"/>
            </p:cNvSpPr>
            <p:nvPr/>
          </p:nvSpPr>
          <p:spPr bwMode="auto">
            <a:xfrm>
              <a:off x="1967"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13</a:t>
              </a:r>
            </a:p>
          </p:txBody>
        </p:sp>
        <p:sp>
          <p:nvSpPr>
            <p:cNvPr id="27661" name="Rectangle 92">
              <a:extLst>
                <a:ext uri="{FF2B5EF4-FFF2-40B4-BE49-F238E27FC236}">
                  <a16:creationId xmlns:a16="http://schemas.microsoft.com/office/drawing/2014/main" id="{D2383D86-EB03-404E-9822-DDBB4B6B17DE}"/>
                </a:ext>
              </a:extLst>
            </p:cNvPr>
            <p:cNvSpPr>
              <a:spLocks noChangeArrowheads="1"/>
            </p:cNvSpPr>
            <p:nvPr/>
          </p:nvSpPr>
          <p:spPr bwMode="auto">
            <a:xfrm>
              <a:off x="1655" y="2659"/>
              <a:ext cx="312" cy="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lgn="ctr">
                <a:buFontTx/>
                <a:buNone/>
              </a:pPr>
              <a:r>
                <a:rPr lang="en-US" altLang="zh-CN" sz="1800">
                  <a:solidFill>
                    <a:schemeClr val="tx1"/>
                  </a:solidFill>
                </a:rPr>
                <a:t>5</a:t>
              </a:r>
            </a:p>
          </p:txBody>
        </p:sp>
        <p:sp>
          <p:nvSpPr>
            <p:cNvPr id="27662" name="Line 100">
              <a:extLst>
                <a:ext uri="{FF2B5EF4-FFF2-40B4-BE49-F238E27FC236}">
                  <a16:creationId xmlns:a16="http://schemas.microsoft.com/office/drawing/2014/main" id="{C21DDDAE-306F-400F-B82B-734CEB202173}"/>
                </a:ext>
              </a:extLst>
            </p:cNvPr>
            <p:cNvSpPr>
              <a:spLocks noChangeShapeType="1"/>
            </p:cNvSpPr>
            <p:nvPr/>
          </p:nvSpPr>
          <p:spPr bwMode="auto">
            <a:xfrm>
              <a:off x="1655" y="2659"/>
              <a:ext cx="2495" cy="0"/>
            </a:xfrm>
            <a:prstGeom prst="line">
              <a:avLst/>
            </a:prstGeom>
            <a:noFill/>
            <a:ln w="28575" cap="sq">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63" name="Line 101">
              <a:extLst>
                <a:ext uri="{FF2B5EF4-FFF2-40B4-BE49-F238E27FC236}">
                  <a16:creationId xmlns:a16="http://schemas.microsoft.com/office/drawing/2014/main" id="{D5EEE3C7-AAB2-4BBB-B5C3-4539E9ACC0CE}"/>
                </a:ext>
              </a:extLst>
            </p:cNvPr>
            <p:cNvSpPr>
              <a:spLocks noChangeShapeType="1"/>
            </p:cNvSpPr>
            <p:nvPr/>
          </p:nvSpPr>
          <p:spPr bwMode="auto">
            <a:xfrm>
              <a:off x="1655" y="2850"/>
              <a:ext cx="2495" cy="0"/>
            </a:xfrm>
            <a:prstGeom prst="line">
              <a:avLst/>
            </a:prstGeom>
            <a:noFill/>
            <a:ln w="28575" cap="sq">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64" name="Line 102">
              <a:extLst>
                <a:ext uri="{FF2B5EF4-FFF2-40B4-BE49-F238E27FC236}">
                  <a16:creationId xmlns:a16="http://schemas.microsoft.com/office/drawing/2014/main" id="{86ECE4CF-9C7F-4201-8136-BA27893E789D}"/>
                </a:ext>
              </a:extLst>
            </p:cNvPr>
            <p:cNvSpPr>
              <a:spLocks noChangeShapeType="1"/>
            </p:cNvSpPr>
            <p:nvPr/>
          </p:nvSpPr>
          <p:spPr bwMode="auto">
            <a:xfrm>
              <a:off x="1655" y="2659"/>
              <a:ext cx="0" cy="191"/>
            </a:xfrm>
            <a:prstGeom prst="line">
              <a:avLst/>
            </a:prstGeom>
            <a:noFill/>
            <a:ln w="28575" cap="sq">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65" name="Line 103">
              <a:extLst>
                <a:ext uri="{FF2B5EF4-FFF2-40B4-BE49-F238E27FC236}">
                  <a16:creationId xmlns:a16="http://schemas.microsoft.com/office/drawing/2014/main" id="{D7378797-5BDC-4F26-854D-5D71C7C6DB50}"/>
                </a:ext>
              </a:extLst>
            </p:cNvPr>
            <p:cNvSpPr>
              <a:spLocks noChangeShapeType="1"/>
            </p:cNvSpPr>
            <p:nvPr/>
          </p:nvSpPr>
          <p:spPr bwMode="auto">
            <a:xfrm>
              <a:off x="1967"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66" name="Line 104">
              <a:extLst>
                <a:ext uri="{FF2B5EF4-FFF2-40B4-BE49-F238E27FC236}">
                  <a16:creationId xmlns:a16="http://schemas.microsoft.com/office/drawing/2014/main" id="{003559A1-F5AD-4353-B3E9-064D3A5EF414}"/>
                </a:ext>
              </a:extLst>
            </p:cNvPr>
            <p:cNvSpPr>
              <a:spLocks noChangeShapeType="1"/>
            </p:cNvSpPr>
            <p:nvPr/>
          </p:nvSpPr>
          <p:spPr bwMode="auto">
            <a:xfrm>
              <a:off x="2279"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67" name="Line 105">
              <a:extLst>
                <a:ext uri="{FF2B5EF4-FFF2-40B4-BE49-F238E27FC236}">
                  <a16:creationId xmlns:a16="http://schemas.microsoft.com/office/drawing/2014/main" id="{C8F11279-1335-443E-8200-F471A31B4F95}"/>
                </a:ext>
              </a:extLst>
            </p:cNvPr>
            <p:cNvSpPr>
              <a:spLocks noChangeShapeType="1"/>
            </p:cNvSpPr>
            <p:nvPr/>
          </p:nvSpPr>
          <p:spPr bwMode="auto">
            <a:xfrm>
              <a:off x="2591"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68" name="Line 106">
              <a:extLst>
                <a:ext uri="{FF2B5EF4-FFF2-40B4-BE49-F238E27FC236}">
                  <a16:creationId xmlns:a16="http://schemas.microsoft.com/office/drawing/2014/main" id="{3E2E1D8A-9614-4CE3-B6C5-C5DF47EC883E}"/>
                </a:ext>
              </a:extLst>
            </p:cNvPr>
            <p:cNvSpPr>
              <a:spLocks noChangeShapeType="1"/>
            </p:cNvSpPr>
            <p:nvPr/>
          </p:nvSpPr>
          <p:spPr bwMode="auto">
            <a:xfrm>
              <a:off x="2903"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69" name="Line 107">
              <a:extLst>
                <a:ext uri="{FF2B5EF4-FFF2-40B4-BE49-F238E27FC236}">
                  <a16:creationId xmlns:a16="http://schemas.microsoft.com/office/drawing/2014/main" id="{5D9B7AEA-5C75-45EF-B501-CC3DA4117EDE}"/>
                </a:ext>
              </a:extLst>
            </p:cNvPr>
            <p:cNvSpPr>
              <a:spLocks noChangeShapeType="1"/>
            </p:cNvSpPr>
            <p:nvPr/>
          </p:nvSpPr>
          <p:spPr bwMode="auto">
            <a:xfrm>
              <a:off x="3214"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70" name="Line 108">
              <a:extLst>
                <a:ext uri="{FF2B5EF4-FFF2-40B4-BE49-F238E27FC236}">
                  <a16:creationId xmlns:a16="http://schemas.microsoft.com/office/drawing/2014/main" id="{E32B73F5-0607-4E89-B35B-4EA6F1E9744D}"/>
                </a:ext>
              </a:extLst>
            </p:cNvPr>
            <p:cNvSpPr>
              <a:spLocks noChangeShapeType="1"/>
            </p:cNvSpPr>
            <p:nvPr/>
          </p:nvSpPr>
          <p:spPr bwMode="auto">
            <a:xfrm>
              <a:off x="3526"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71" name="Line 109">
              <a:extLst>
                <a:ext uri="{FF2B5EF4-FFF2-40B4-BE49-F238E27FC236}">
                  <a16:creationId xmlns:a16="http://schemas.microsoft.com/office/drawing/2014/main" id="{882348D6-584D-4EB5-925E-F627752423E5}"/>
                </a:ext>
              </a:extLst>
            </p:cNvPr>
            <p:cNvSpPr>
              <a:spLocks noChangeShapeType="1"/>
            </p:cNvSpPr>
            <p:nvPr/>
          </p:nvSpPr>
          <p:spPr bwMode="auto">
            <a:xfrm>
              <a:off x="3838" y="2659"/>
              <a:ext cx="0" cy="191"/>
            </a:xfrm>
            <a:prstGeom prst="line">
              <a:avLst/>
            </a:prstGeom>
            <a:noFill/>
            <a:ln w="28575">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72" name="Line 110">
              <a:extLst>
                <a:ext uri="{FF2B5EF4-FFF2-40B4-BE49-F238E27FC236}">
                  <a16:creationId xmlns:a16="http://schemas.microsoft.com/office/drawing/2014/main" id="{C41662A9-07AA-4432-8F4F-E273B9B0B4CE}"/>
                </a:ext>
              </a:extLst>
            </p:cNvPr>
            <p:cNvSpPr>
              <a:spLocks noChangeShapeType="1"/>
            </p:cNvSpPr>
            <p:nvPr/>
          </p:nvSpPr>
          <p:spPr bwMode="auto">
            <a:xfrm>
              <a:off x="4150" y="2659"/>
              <a:ext cx="0" cy="191"/>
            </a:xfrm>
            <a:prstGeom prst="line">
              <a:avLst/>
            </a:prstGeom>
            <a:noFill/>
            <a:ln w="28575" cap="sq">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73" name="Text Box 130">
              <a:extLst>
                <a:ext uri="{FF2B5EF4-FFF2-40B4-BE49-F238E27FC236}">
                  <a16:creationId xmlns:a16="http://schemas.microsoft.com/office/drawing/2014/main" id="{66646CE9-20D2-4B87-B5C9-CC19FF1BC27D}"/>
                </a:ext>
              </a:extLst>
            </p:cNvPr>
            <p:cNvSpPr txBox="1">
              <a:spLocks noChangeArrowheads="1"/>
            </p:cNvSpPr>
            <p:nvPr/>
          </p:nvSpPr>
          <p:spPr bwMode="auto">
            <a:xfrm>
              <a:off x="1619" y="2427"/>
              <a:ext cx="891" cy="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r>
                <a:rPr lang="en-US" altLang="zh-CN" sz="1800" b="0">
                  <a:solidFill>
                    <a:schemeClr val="tx1"/>
                  </a:solidFill>
                  <a:latin typeface="Times New Roman" panose="02020603050405020304" pitchFamily="18" charset="0"/>
                </a:rPr>
                <a:t>K=55</a:t>
              </a:r>
              <a:r>
                <a:rPr lang="zh-CN" altLang="en-US" sz="1800" b="0">
                  <a:solidFill>
                    <a:schemeClr val="tx1"/>
                  </a:solidFill>
                  <a:latin typeface="Times New Roman" panose="02020603050405020304" pitchFamily="18" charset="0"/>
                </a:rPr>
                <a:t>，</a:t>
              </a:r>
              <a:r>
                <a:rPr lang="en-US" altLang="zh-CN" sz="1800" b="0">
                  <a:solidFill>
                    <a:schemeClr val="tx1"/>
                  </a:solidFill>
                  <a:latin typeface="Times New Roman" panose="02020603050405020304" pitchFamily="18" charset="0"/>
                </a:rPr>
                <a:t>K=13</a:t>
              </a:r>
            </a:p>
          </p:txBody>
        </p:sp>
        <p:sp>
          <p:nvSpPr>
            <p:cNvPr id="27674" name="Text Box 131">
              <a:extLst>
                <a:ext uri="{FF2B5EF4-FFF2-40B4-BE49-F238E27FC236}">
                  <a16:creationId xmlns:a16="http://schemas.microsoft.com/office/drawing/2014/main" id="{7788EFA6-91BC-49D1-A2C0-F02BA7A665BC}"/>
                </a:ext>
              </a:extLst>
            </p:cNvPr>
            <p:cNvSpPr txBox="1">
              <a:spLocks noChangeArrowheads="1"/>
            </p:cNvSpPr>
            <p:nvPr/>
          </p:nvSpPr>
          <p:spPr bwMode="auto">
            <a:xfrm>
              <a:off x="2678" y="2804"/>
              <a:ext cx="250" cy="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r>
                <a:rPr lang="en-US" altLang="zh-CN" sz="1800" b="0">
                  <a:solidFill>
                    <a:schemeClr val="tx1"/>
                  </a:solidFill>
                  <a:latin typeface="Times New Roman" panose="02020603050405020304" pitchFamily="18" charset="0"/>
                  <a:cs typeface="Times New Roman" panose="02020603050405020304" pitchFamily="18" charset="0"/>
                </a:rPr>
                <a:t>↑</a:t>
              </a:r>
            </a:p>
          </p:txBody>
        </p:sp>
      </p:grpSp>
      <p:sp>
        <p:nvSpPr>
          <p:cNvPr id="29" name="Rectangle 2">
            <a:extLst>
              <a:ext uri="{FF2B5EF4-FFF2-40B4-BE49-F238E27FC236}">
                <a16:creationId xmlns:a16="http://schemas.microsoft.com/office/drawing/2014/main" id="{5752950C-218C-4D4E-ACBE-5E317A727FE4}"/>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6" name="Rectangle 5">
            <a:extLst>
              <a:ext uri="{FF2B5EF4-FFF2-40B4-BE49-F238E27FC236}">
                <a16:creationId xmlns:a16="http://schemas.microsoft.com/office/drawing/2014/main" id="{9015C705-5509-41DC-991F-3B8068C9060A}"/>
              </a:ext>
            </a:extLst>
          </p:cNvPr>
          <p:cNvSpPr>
            <a:spLocks noGrp="1" noChangeArrowheads="1"/>
          </p:cNvSpPr>
          <p:nvPr>
            <p:ph idx="1"/>
          </p:nvPr>
        </p:nvSpPr>
        <p:spPr>
          <a:xfrm>
            <a:off x="457200" y="1340768"/>
            <a:ext cx="8229600" cy="4525963"/>
          </a:xfrm>
        </p:spPr>
        <p:txBody>
          <a:bodyPr/>
          <a:lstStyle/>
          <a:p>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查找方法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对分查找</a:t>
            </a:r>
          </a:p>
          <a:p>
            <a:pPr lvl="1"/>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算法设计</a:t>
            </a:r>
          </a:p>
          <a:p>
            <a:pPr lvl="2"/>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下界指示器</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low，</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指向查找区域的头</a:t>
            </a:r>
          </a:p>
          <a:p>
            <a:pPr lvl="2"/>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上界指示器</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high，</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指向查找区域的尾</a:t>
            </a: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中间记录</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”位置：</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mid = </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 low + high ) / 2 </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a:t>
            </a:r>
          </a:p>
          <a:p>
            <a:pPr lvl="3"/>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2.5</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2；  3.2</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3；  4.7</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 = 4 － </a:t>
            </a:r>
            <a:r>
              <a:rPr lang="zh-CN" altLang="en-US" dirty="0">
                <a:latin typeface="Times New Roman" panose="02020603050405020304" pitchFamily="18" charset="0"/>
                <a:ea typeface="华文中宋" panose="02010600040101010101" pitchFamily="2" charset="-122"/>
                <a:cs typeface="Times New Roman" panose="02020603050405020304" pitchFamily="18" charset="0"/>
                <a:sym typeface="Symbol" panose="05050102010706020507" pitchFamily="18" charset="2"/>
              </a:rPr>
              <a:t>下取整</a:t>
            </a: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“中间记录”的关键字：</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r[mid].key</a:t>
            </a:r>
          </a:p>
          <a:p>
            <a:pPr lvl="2"/>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比较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值 和 “中间记录”的关键字</a:t>
            </a:r>
          </a:p>
          <a:p>
            <a:pPr lvl="3"/>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如果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K = r[mid].key </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查找成功</a:t>
            </a:r>
          </a:p>
          <a:p>
            <a:pPr lvl="3"/>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如果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K &lt; r[mid].key </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令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high = mid – 1，</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继续查找</a:t>
            </a:r>
          </a:p>
          <a:p>
            <a:pPr lvl="3"/>
            <a:r>
              <a:rPr lang="zh-CN" altLang="en-US" dirty="0">
                <a:latin typeface="Times New Roman" panose="02020603050405020304" pitchFamily="18" charset="0"/>
                <a:ea typeface="华文中宋" panose="02010600040101010101" pitchFamily="2" charset="-122"/>
                <a:cs typeface="Times New Roman" panose="02020603050405020304" pitchFamily="18" charset="0"/>
              </a:rPr>
              <a:t>如果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K &gt; r[mid].key </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令 </a:t>
            </a:r>
            <a:r>
              <a:rPr lang="en-US" altLang="zh-CN" dirty="0">
                <a:latin typeface="Times New Roman" panose="02020603050405020304" pitchFamily="18" charset="0"/>
                <a:ea typeface="华文中宋" panose="02010600040101010101" pitchFamily="2" charset="-122"/>
                <a:cs typeface="Times New Roman" panose="02020603050405020304" pitchFamily="18" charset="0"/>
              </a:rPr>
              <a:t>low = mid + 1，</a:t>
            </a:r>
            <a:r>
              <a:rPr lang="zh-CN" altLang="en-US" dirty="0">
                <a:latin typeface="Times New Roman" panose="02020603050405020304" pitchFamily="18" charset="0"/>
                <a:ea typeface="华文中宋" panose="02010600040101010101" pitchFamily="2" charset="-122"/>
                <a:cs typeface="Times New Roman" panose="02020603050405020304" pitchFamily="18" charset="0"/>
              </a:rPr>
              <a:t>继续查找</a:t>
            </a:r>
          </a:p>
          <a:p>
            <a:pPr lvl="3"/>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如果 </a:t>
            </a:r>
            <a:r>
              <a:rPr lang="en-US" altLang="zh-CN"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low &gt; high   </a:t>
            </a:r>
            <a:r>
              <a:rPr lang="zh-CN" altLang="en-US"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查找失败</a:t>
            </a:r>
            <a:endParaRPr lang="en-US" altLang="zh-CN"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28674" name="灯片编号占位符 5">
            <a:extLst>
              <a:ext uri="{FF2B5EF4-FFF2-40B4-BE49-F238E27FC236}">
                <a16:creationId xmlns:a16="http://schemas.microsoft.com/office/drawing/2014/main" id="{DA9FD124-9828-496F-BF61-27C2DCA7D88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362F6A14-DD6C-45D2-AA34-95AF36C236E0}" type="slidenum">
              <a:rPr lang="zh-CN" altLang="en-US" sz="1400" b="0">
                <a:latin typeface="Arial" panose="020B0604020202020204" pitchFamily="34" charset="0"/>
              </a:rPr>
              <a:pPr>
                <a:spcBef>
                  <a:spcPct val="0"/>
                </a:spcBef>
                <a:buFontTx/>
                <a:buNone/>
              </a:pPr>
              <a:t>8</a:t>
            </a:fld>
            <a:endParaRPr lang="en-US" altLang="zh-CN" sz="1400" b="0">
              <a:latin typeface="Times New Roman" panose="02020603050405020304" pitchFamily="18" charset="0"/>
            </a:endParaRPr>
          </a:p>
        </p:txBody>
      </p:sp>
      <p:sp>
        <p:nvSpPr>
          <p:cNvPr id="7" name="Rectangle 2">
            <a:extLst>
              <a:ext uri="{FF2B5EF4-FFF2-40B4-BE49-F238E27FC236}">
                <a16:creationId xmlns:a16="http://schemas.microsoft.com/office/drawing/2014/main" id="{4CBB6D8A-3196-4BF7-8B45-D09CAEE768BF}"/>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0" name="Rectangle 3">
            <a:extLst>
              <a:ext uri="{FF2B5EF4-FFF2-40B4-BE49-F238E27FC236}">
                <a16:creationId xmlns:a16="http://schemas.microsoft.com/office/drawing/2014/main" id="{EE8ACDEA-0CD2-4907-B8BA-494E0E1478D1}"/>
              </a:ext>
            </a:extLst>
          </p:cNvPr>
          <p:cNvSpPr>
            <a:spLocks noGrp="1" noChangeArrowheads="1"/>
          </p:cNvSpPr>
          <p:nvPr>
            <p:ph idx="1"/>
          </p:nvPr>
        </p:nvSpPr>
        <p:spPr>
          <a:xfrm>
            <a:off x="507851" y="1196801"/>
            <a:ext cx="5648325" cy="5616575"/>
          </a:xfrm>
          <a:noFill/>
        </p:spPr>
        <p:txBody>
          <a:bodyPr/>
          <a:lstStyle/>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在有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n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个记录的数据表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r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中，</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查找 关键字为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K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的记录</a:t>
            </a:r>
          </a:p>
          <a:p>
            <a:pPr marL="477838" lvl="1" indent="-287338">
              <a:lnSpc>
                <a:spcPct val="90000"/>
              </a:lnSpc>
              <a:buFontTx/>
              <a:buNone/>
              <a:tabLst>
                <a:tab pos="0" algn="l"/>
              </a:tabLst>
            </a:pPr>
            <a:r>
              <a:rPr lang="en-US" altLang="zh-CN" sz="2000" dirty="0" err="1">
                <a:latin typeface="Times New Roman" panose="02020603050405020304" pitchFamily="18" charset="0"/>
                <a:ea typeface="华文中宋" panose="02010600040101010101" pitchFamily="2" charset="-122"/>
                <a:cs typeface="Times New Roman" panose="02020603050405020304" pitchFamily="18" charset="0"/>
              </a:rPr>
              <a:t>BinSearch</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r, n, K )</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low ← 1</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high ← n</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while ( </a:t>
            </a:r>
            <a:r>
              <a:rPr lang="en-US" altLang="zh-CN" sz="2000"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rPr>
              <a:t>low &lt;= high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do</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mid ← ( low + high ) div 2 </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 div </a:t>
            </a: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为整除</a:t>
            </a:r>
          </a:p>
          <a:p>
            <a:pPr marL="477838" lvl="1" indent="-287338">
              <a:lnSpc>
                <a:spcPct val="90000"/>
              </a:lnSpc>
              <a:buFontTx/>
              <a:buNone/>
              <a:tabLst>
                <a:tab pos="0" algn="l"/>
              </a:tabLst>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case</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K = r[mid].key : { </a:t>
            </a:r>
          </a:p>
          <a:p>
            <a:pPr marL="477838" lvl="1" indent="-287338">
              <a:lnSpc>
                <a:spcPct val="90000"/>
              </a:lnSpc>
              <a:buFontTx/>
              <a:buNone/>
              <a:tabLst>
                <a:tab pos="0" algn="l"/>
              </a:tabLst>
            </a:pPr>
            <a:r>
              <a:rPr lang="zh-CN" altLang="en-US" sz="2000" dirty="0">
                <a:latin typeface="Times New Roman" panose="02020603050405020304" pitchFamily="18" charset="0"/>
                <a:ea typeface="华文中宋" panose="02010600040101010101" pitchFamily="2" charset="-122"/>
                <a:cs typeface="Times New Roman" panose="02020603050405020304" pitchFamily="18" charset="0"/>
              </a:rPr>
              <a:t>			查找成功；</a:t>
            </a: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return }</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K &gt; r[mid].key : low ← mid + 1</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K &lt; r[mid].key : high ← mid – 1</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end-case</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end-while</a:t>
            </a:r>
          </a:p>
          <a:p>
            <a:pPr marL="477838" lvl="1" indent="-287338">
              <a:lnSpc>
                <a:spcPct val="90000"/>
              </a:lnSpc>
              <a:buFontTx/>
              <a:buNone/>
              <a:tabLst>
                <a:tab pos="0" algn="l"/>
              </a:tabLst>
            </a:pPr>
            <a:r>
              <a:rPr lang="en-US" altLang="zh-CN" sz="2000" dirty="0">
                <a:latin typeface="Times New Roman" panose="02020603050405020304" pitchFamily="18" charset="0"/>
                <a:ea typeface="华文中宋" panose="02010600040101010101" pitchFamily="2" charset="-122"/>
                <a:cs typeface="Times New Roman" panose="02020603050405020304" pitchFamily="18" charset="0"/>
              </a:rPr>
              <a:t>  return</a:t>
            </a:r>
          </a:p>
        </p:txBody>
      </p:sp>
      <p:sp>
        <p:nvSpPr>
          <p:cNvPr id="29698" name="灯片编号占位符 5">
            <a:extLst>
              <a:ext uri="{FF2B5EF4-FFF2-40B4-BE49-F238E27FC236}">
                <a16:creationId xmlns:a16="http://schemas.microsoft.com/office/drawing/2014/main" id="{6991670F-24E6-4AD3-8647-4EC9916F59D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b="1">
                <a:solidFill>
                  <a:schemeClr val="bg2"/>
                </a:solidFill>
                <a:latin typeface="Bookman" pitchFamily="18" charset="0"/>
              </a:defRPr>
            </a:lvl1pPr>
            <a:lvl2pPr marL="742950" indent="-285750">
              <a:spcBef>
                <a:spcPct val="20000"/>
              </a:spcBef>
              <a:buChar char="–"/>
              <a:defRPr sz="2800" b="1">
                <a:solidFill>
                  <a:schemeClr val="bg2"/>
                </a:solidFill>
                <a:latin typeface="Bookman" pitchFamily="18" charset="0"/>
              </a:defRPr>
            </a:lvl2pPr>
            <a:lvl3pPr marL="1143000" indent="-228600">
              <a:spcBef>
                <a:spcPct val="20000"/>
              </a:spcBef>
              <a:buChar char="•"/>
              <a:defRPr sz="2400" b="1">
                <a:solidFill>
                  <a:schemeClr val="bg2"/>
                </a:solidFill>
                <a:latin typeface="Bookman" pitchFamily="18" charset="0"/>
              </a:defRPr>
            </a:lvl3pPr>
            <a:lvl4pPr marL="1600200" indent="-228600">
              <a:spcBef>
                <a:spcPct val="20000"/>
              </a:spcBef>
              <a:buChar char="–"/>
              <a:defRPr sz="2000" b="1">
                <a:solidFill>
                  <a:schemeClr val="bg2"/>
                </a:solidFill>
                <a:latin typeface="Bookman" pitchFamily="18" charset="0"/>
              </a:defRPr>
            </a:lvl4pPr>
            <a:lvl5pPr marL="2057400" indent="-228600">
              <a:spcBef>
                <a:spcPct val="20000"/>
              </a:spcBef>
              <a:buChar char="»"/>
              <a:defRPr sz="2000" b="1">
                <a:solidFill>
                  <a:schemeClr val="bg2"/>
                </a:solidFill>
                <a:latin typeface="Bookman" pitchFamily="18" charset="0"/>
              </a:defRPr>
            </a:lvl5pPr>
            <a:lvl6pPr marL="2514600" indent="-228600" eaLnBrk="0" fontAlgn="base" hangingPunct="0">
              <a:spcBef>
                <a:spcPct val="20000"/>
              </a:spcBef>
              <a:spcAft>
                <a:spcPct val="0"/>
              </a:spcAft>
              <a:buChar char="»"/>
              <a:defRPr sz="2000" b="1">
                <a:solidFill>
                  <a:schemeClr val="bg2"/>
                </a:solidFill>
                <a:latin typeface="Bookman" pitchFamily="18" charset="0"/>
              </a:defRPr>
            </a:lvl6pPr>
            <a:lvl7pPr marL="2971800" indent="-228600" eaLnBrk="0" fontAlgn="base" hangingPunct="0">
              <a:spcBef>
                <a:spcPct val="20000"/>
              </a:spcBef>
              <a:spcAft>
                <a:spcPct val="0"/>
              </a:spcAft>
              <a:buChar char="»"/>
              <a:defRPr sz="2000" b="1">
                <a:solidFill>
                  <a:schemeClr val="bg2"/>
                </a:solidFill>
                <a:latin typeface="Bookman" pitchFamily="18" charset="0"/>
              </a:defRPr>
            </a:lvl7pPr>
            <a:lvl8pPr marL="3429000" indent="-228600" eaLnBrk="0" fontAlgn="base" hangingPunct="0">
              <a:spcBef>
                <a:spcPct val="20000"/>
              </a:spcBef>
              <a:spcAft>
                <a:spcPct val="0"/>
              </a:spcAft>
              <a:buChar char="»"/>
              <a:defRPr sz="2000" b="1">
                <a:solidFill>
                  <a:schemeClr val="bg2"/>
                </a:solidFill>
                <a:latin typeface="Bookman" pitchFamily="18" charset="0"/>
              </a:defRPr>
            </a:lvl8pPr>
            <a:lvl9pPr marL="3886200" indent="-228600" eaLnBrk="0" fontAlgn="base" hangingPunct="0">
              <a:spcBef>
                <a:spcPct val="20000"/>
              </a:spcBef>
              <a:spcAft>
                <a:spcPct val="0"/>
              </a:spcAft>
              <a:buChar char="»"/>
              <a:defRPr sz="2000" b="1">
                <a:solidFill>
                  <a:schemeClr val="bg2"/>
                </a:solidFill>
                <a:latin typeface="Bookman" pitchFamily="18" charset="0"/>
              </a:defRPr>
            </a:lvl9pPr>
          </a:lstStyle>
          <a:p>
            <a:pPr>
              <a:spcBef>
                <a:spcPct val="0"/>
              </a:spcBef>
              <a:buFontTx/>
              <a:buNone/>
            </a:pPr>
            <a:fld id="{91B799D2-E1C7-4F38-B45F-63CD9093B9FE}" type="slidenum">
              <a:rPr lang="zh-CN" altLang="en-US" sz="1400" b="0">
                <a:latin typeface="Arial" panose="020B0604020202020204" pitchFamily="34" charset="0"/>
              </a:rPr>
              <a:pPr>
                <a:spcBef>
                  <a:spcPct val="0"/>
                </a:spcBef>
                <a:buFontTx/>
                <a:buNone/>
              </a:pPr>
              <a:t>9</a:t>
            </a:fld>
            <a:endParaRPr lang="en-US" altLang="zh-CN" sz="1400" b="0">
              <a:latin typeface="Times New Roman" panose="02020603050405020304" pitchFamily="18" charset="0"/>
            </a:endParaRPr>
          </a:p>
        </p:txBody>
      </p:sp>
      <p:pic>
        <p:nvPicPr>
          <p:cNvPr id="33797" name="Picture 7" descr="Snap8">
            <a:extLst>
              <a:ext uri="{FF2B5EF4-FFF2-40B4-BE49-F238E27FC236}">
                <a16:creationId xmlns:a16="http://schemas.microsoft.com/office/drawing/2014/main" id="{94DA2344-7BCF-4D84-9DC9-5DDAF1CC307D}"/>
              </a:ext>
            </a:extLst>
          </p:cNvPr>
          <p:cNvPicPr>
            <a:picLocks noChangeAspect="1" noChangeArrowheads="1"/>
          </p:cNvPicPr>
          <p:nvPr/>
        </p:nvPicPr>
        <p:blipFill>
          <a:blip r:embed="rId2" cstate="print">
            <a:duotone>
              <a:prstClr val="black"/>
              <a:schemeClr val="accent1">
                <a:tint val="45000"/>
                <a:satMod val="400000"/>
              </a:schemeClr>
            </a:duotone>
            <a:lum contrast="100000"/>
            <a:extLst>
              <a:ext uri="{BEBA8EAE-BF5A-486C-A8C5-ECC9F3942E4B}">
                <a14:imgProps xmlns:a14="http://schemas.microsoft.com/office/drawing/2010/main">
                  <a14:imgLayer r:embed="rId3">
                    <a14:imgEffect>
                      <a14:saturation sat="0"/>
                    </a14:imgEffect>
                  </a14:imgLayer>
                </a14:imgProps>
              </a:ext>
            </a:extLst>
          </a:blip>
          <a:srcRect/>
          <a:stretch>
            <a:fillRect/>
          </a:stretch>
        </p:blipFill>
        <p:spPr bwMode="auto">
          <a:xfrm>
            <a:off x="5435632" y="1149479"/>
            <a:ext cx="3708400" cy="5303857"/>
          </a:xfrm>
          <a:prstGeom prst="rect">
            <a:avLst/>
          </a:prstGeom>
          <a:noFill/>
          <a:ln w="9525">
            <a:noFill/>
            <a:miter lim="800000"/>
            <a:headEnd/>
            <a:tailEnd/>
          </a:ln>
        </p:spPr>
      </p:pic>
      <p:sp>
        <p:nvSpPr>
          <p:cNvPr id="8" name="Rectangle 2">
            <a:extLst>
              <a:ext uri="{FF2B5EF4-FFF2-40B4-BE49-F238E27FC236}">
                <a16:creationId xmlns:a16="http://schemas.microsoft.com/office/drawing/2014/main" id="{5E504118-3562-4088-9168-6C386C9D86C8}"/>
              </a:ext>
            </a:extLst>
          </p:cNvPr>
          <p:cNvSpPr txBox="1">
            <a:spLocks noChangeArrowheads="1"/>
          </p:cNvSpPr>
          <p:nvPr/>
        </p:nvSpPr>
        <p:spPr bwMode="auto">
          <a:xfrm>
            <a:off x="467544" y="0"/>
            <a:ext cx="7772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eaLnBrk="0" hangingPunct="0"/>
            <a: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a:t>
            </a:r>
            <a:r>
              <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 数据结构</a:t>
            </a:r>
            <a:br>
              <a:rPr kumimoji="1" lang="en-US" altLang="zh-CN"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br>
            <a:r>
              <a:rPr kumimoji="1" lang="en-US" altLang="zh-CN"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3.6 </a:t>
            </a:r>
            <a:r>
              <a:rPr kumimoji="1" lang="zh-CN" altLang="en-US" sz="32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rPr>
              <a:t>查找</a:t>
            </a:r>
            <a:endParaRPr kumimoji="1" lang="zh-CN" altLang="en-US" sz="4000" b="1" dirty="0">
              <a:solidFill>
                <a:srgbClr val="2A468E"/>
              </a:solidFill>
              <a:latin typeface="Times New Roman" panose="02020603050405020304" pitchFamily="18" charset="0"/>
              <a:ea typeface="华文宋体" panose="02010600040101010101" pitchFamily="2" charset="-122"/>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先进半导体制程课程-1</Template>
  <TotalTime>35961</TotalTime>
  <Words>5789</Words>
  <Application>Microsoft Office PowerPoint</Application>
  <PresentationFormat>全屏显示(4:3)</PresentationFormat>
  <Paragraphs>1099</Paragraphs>
  <Slides>49</Slides>
  <Notes>37</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2</vt:i4>
      </vt:variant>
      <vt:variant>
        <vt:lpstr>幻灯片标题</vt:lpstr>
      </vt:variant>
      <vt:variant>
        <vt:i4>49</vt:i4>
      </vt:variant>
    </vt:vector>
  </HeadingPairs>
  <TitlesOfParts>
    <vt:vector size="62" baseType="lpstr">
      <vt:lpstr>Bookman</vt:lpstr>
      <vt:lpstr>黑体</vt:lpstr>
      <vt:lpstr>华文宋体</vt:lpstr>
      <vt:lpstr>华文中宋</vt:lpstr>
      <vt:lpstr>宋体</vt:lpstr>
      <vt:lpstr>Arial</vt:lpstr>
      <vt:lpstr>Calibri</vt:lpstr>
      <vt:lpstr>Symbol</vt:lpstr>
      <vt:lpstr>Times New Roman</vt:lpstr>
      <vt:lpstr>Wingdings</vt:lpstr>
      <vt:lpstr>Office 主题</vt:lpstr>
      <vt:lpstr>Equation</vt:lpstr>
      <vt:lpstr>公式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End</vt:lpstr>
    </vt:vector>
  </TitlesOfParts>
  <Company>The Hong Kong Polytechnic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Computing</dc:title>
  <dc:creator>Department of Computing</dc:creator>
  <cp:lastModifiedBy>zhanglei</cp:lastModifiedBy>
  <cp:revision>1159</cp:revision>
  <dcterms:created xsi:type="dcterms:W3CDTF">1999-12-08T03:20:02Z</dcterms:created>
  <dcterms:modified xsi:type="dcterms:W3CDTF">2023-05-18T10:38:52Z</dcterms:modified>
</cp:coreProperties>
</file>